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os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i="1" u="sng" dirty="0">
                <a:ln w="6350">
                  <a:solidFill>
                    <a:srgbClr val="72A376">
                      <a:shade val="43000"/>
                    </a:srgbClr>
                  </a:solidFill>
                </a:ln>
                <a:solidFill>
                  <a:srgbClr val="FFFF00"/>
                </a:solidFill>
                <a:effectLst/>
              </a:rPr>
              <a:t>Практики открытости школы, </a:t>
            </a:r>
            <a:r>
              <a:rPr lang="ru-RU" sz="6000" b="1" i="1" u="sng" dirty="0" err="1">
                <a:ln w="6350">
                  <a:solidFill>
                    <a:srgbClr val="72A376">
                      <a:shade val="43000"/>
                    </a:srgbClr>
                  </a:solidFill>
                </a:ln>
                <a:solidFill>
                  <a:srgbClr val="FFFF00"/>
                </a:solidFill>
                <a:effectLst/>
              </a:rPr>
              <a:t>доу</a:t>
            </a:r>
            <a:r>
              <a:rPr lang="ru-RU" sz="6000" b="1" i="1" u="sng" dirty="0">
                <a:ln w="6350">
                  <a:solidFill>
                    <a:srgbClr val="72A376">
                      <a:shade val="43000"/>
                    </a:srgbClr>
                  </a:solidFill>
                </a:ln>
                <a:solidFill>
                  <a:srgbClr val="FFFF00"/>
                </a:solidFill>
                <a:effectLst/>
              </a:rPr>
              <a:t> к семье</a:t>
            </a:r>
            <a:endParaRPr lang="ru-RU" i="1" u="sng" dirty="0"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429000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Практики открытости помогают создать атмосферу доверия и сотрудничества, управлять ожиданиями родителей и раскрыть потенциал учеников.</a:t>
            </a:r>
          </a:p>
        </p:txBody>
      </p:sp>
    </p:spTree>
    <p:extLst>
      <p:ext uri="{BB962C8B-B14F-4D97-AF65-F5344CB8AC3E}">
        <p14:creationId xmlns:p14="http://schemas.microsoft.com/office/powerpoint/2010/main" val="147593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ru-RU" dirty="0" smtClean="0"/>
              <a:t>№ 5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Ассоциация родителей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ГБОУ СОШ № 145, Калининградский район, Санкт-Петербург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/>
            </a:r>
            <a:br>
              <a:rPr lang="ru-RU" b="1" dirty="0">
                <a:solidFill>
                  <a:srgbClr val="FFFF00"/>
                </a:solidFill>
                <a:latin typeface="Roboto"/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Ассоциация родителей объединяет семьи всех учеников. Их интересы представляют по 10 делегатов от каждого класса. Ассоциация организует досуг и взаимодействие с историко-патриотическими организациями и военными учебными заведениями, помогает нуждающимся семьям и пропагандирует среди родителей здоровый образ жизни. В 2015-2016 учебном году Ассоциация способствовала открытию кадетских классов в начальной школе.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755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 smtClean="0"/>
              <a:t>№ 6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Синхронизация целей и ценностей школы, семьи и ребёнка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Частная школа «Кавардак», Москва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/>
            </a:r>
            <a:br>
              <a:rPr lang="ru-RU" b="1" dirty="0">
                <a:solidFill>
                  <a:srgbClr val="FFFF00"/>
                </a:solidFill>
                <a:latin typeface="Roboto"/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Школа развивает идеи самоопределения и свободы творческого выбора. Родителям предлагают варианты совместной деятельности: приготовление еды, походы, субботники и ремонтники, дискуссионный клуб, поездки, участие в благотворительной деятельности (помощь в домах престарелых, хосписах, детям с особенностями) и 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т.д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95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ru-RU" dirty="0" smtClean="0"/>
              <a:t>№ 7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Совет школы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ГБОУ «Прогимназия № 698 Московского района Санкт-Петербурга «Пансион»»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В 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протогимназии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 работает Совет, куда входят учителя и родители. Совет коллективно принимает решения, которые касаются материально-технического оснащения школы и спорных ситуаций. Налажено информирование родителей обо всём, что происходит в школе. Регулярно проходят занятия для родителей и открытые уроки, на основании которых учителям выставляют оценки.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603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№ 8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Гранты для учеников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Лицей НИУ ВШЭ, Москва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Совместно с ПАО «НОВАТЭК» лицей учредил грант для лучших учеников в размере 80 тысяч рублей. Цель — мотивировать детей к учёбе и большей самостоятельности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37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№ 9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Индивидуальные тесты и электронный журнал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Гимназия №19, Казань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Программисты гимназии создают для учеников индивидуальные тесты по всем предметам. Ответы и результаты тестов автоматически заносятся в электронный журнал, который могут посмотреть родители. Так достигается прозрачность системы оценивания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206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№ 10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Карты для прохода через турникеты и покупок в буфетах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Школы Москвы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Когда?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С 2016 г.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Ученики московских школ используют карты «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Москвёнок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» — это и пропуск через турникет, и карта для оплаты покупок в буфетах. Родители могут видеть все покупки ребёнка, меню буфета и стоимость продуктов, устанавливать лимиты на ежедневные траты и ограничивать покупки. По данным </a:t>
            </a:r>
            <a:r>
              <a:rPr lang="ru-RU" dirty="0">
                <a:solidFill>
                  <a:srgbClr val="FFFF00"/>
                </a:solidFill>
                <a:latin typeface="Roboto"/>
                <a:hlinkClick r:id="rId2"/>
              </a:rPr>
              <a:t>mos.ru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, родители почти 10,5 тысяч школьников блокируют отдельные продукты — чаще всего конфеты, шоколадные батончики, выпечку и бутерброды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10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/>
              </a:rPr>
              <a:t>Некоторый зарубежный опыт:</a:t>
            </a:r>
            <a:endParaRPr lang="ru-RU" sz="28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№ 1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Наставники-волонтёры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Общественная школа округа 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Уикомико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, штат Мэриленд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Когда?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С 1994 г.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Чтобы повысить успеваемость, за школьниками закрепляют персональных наставников-менторов. Это студенты колледжа, активисты гражданских организаций, родители школьников и др. Все они волонтёры. Около 55% наставников профессионально занимаются образованием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21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 smtClean="0"/>
              <a:t>№ 2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Мастерские для родителей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Бриджпорт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, Штат Коннектикут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Когда?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С 2008 г.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 работает: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Дважды в месяц школа проводит получасовые семинары-мастерские для родителей о том, как помочь детям развить в себе определённые навыки. Учителя задают родителям домашние задания. Например, отвести ребёнка в магазин и там наглядно объяснить ему, как пригодится в жизни математика.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44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№ 3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Тематические месяцы в школе и дома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Денверское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 управление общественных школ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Каждый месяц посвящён определённой теме: математика, наука, грамотность, искусство и т.д. Родители тоже подключаются, давая детям дополнительные знания дома. Раз в год школа проводит дни открытых дверей, а раз в месяц — совместные вечера для родителей и детей.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38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/>
              </a:rPr>
              <a:t>Как внедрить практики открытости:</a:t>
            </a:r>
            <a:endParaRPr lang="ru-RU" sz="28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>
                <a:latin typeface="Roboto"/>
              </a:rPr>
              <a:t>Чтобы достичь открытости школы и создать </a:t>
            </a:r>
            <a:r>
              <a:rPr lang="ru-RU" dirty="0" err="1">
                <a:latin typeface="Roboto"/>
              </a:rPr>
              <a:t>родительско</a:t>
            </a:r>
            <a:r>
              <a:rPr lang="ru-RU" dirty="0">
                <a:latin typeface="Roboto"/>
              </a:rPr>
              <a:t>-педагогическое сообщество, действуйте согласно 5 векторам открытости: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1.</a:t>
            </a:r>
            <a:r>
              <a:rPr lang="ru-RU" dirty="0">
                <a:latin typeface="Roboto"/>
              </a:rPr>
              <a:t> Создание благоприятной атмосферы в школе;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2.</a:t>
            </a:r>
            <a:r>
              <a:rPr lang="ru-RU" dirty="0">
                <a:latin typeface="Roboto"/>
              </a:rPr>
              <a:t> Применение эффективных стратегий коммуникации;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3.</a:t>
            </a:r>
            <a:r>
              <a:rPr lang="ru-RU" dirty="0">
                <a:latin typeface="Roboto"/>
              </a:rPr>
              <a:t> Разрешение конфликтов между родителями и школой;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4.</a:t>
            </a:r>
            <a:r>
              <a:rPr lang="ru-RU" dirty="0">
                <a:latin typeface="Roboto"/>
              </a:rPr>
              <a:t> Совместное с родителями решение проблем и принятие решений;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5.</a:t>
            </a:r>
            <a:r>
              <a:rPr lang="ru-RU" dirty="0">
                <a:latin typeface="Roboto"/>
              </a:rPr>
              <a:t> Вовлечение </a:t>
            </a:r>
            <a:r>
              <a:rPr lang="ru-RU" dirty="0" err="1">
                <a:latin typeface="Roboto"/>
              </a:rPr>
              <a:t>невовлечённых</a:t>
            </a:r>
            <a:r>
              <a:rPr lang="ru-RU" dirty="0">
                <a:latin typeface="Roboto"/>
              </a:rPr>
              <a:t> семей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3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496" y="44624"/>
            <a:ext cx="9001000" cy="648072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школы и семьи – это не только предоставление доступа к актуальной информации, но и способность школы действовать – принимать и воспринимать внешние сигналы, конструктивно реагировать на 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«Школы, семьи и общество — все способствуют академической успешности ученика, а наилучшие результаты мы получаем, когда все три </a:t>
            </a:r>
            <a:r>
              <a:rPr lang="ru-RU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стейкхолдера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работают вместе как равноправные партнеры»— Доктор Джойс Эпштейн, директор Национальной сети школьных ассоциаций США при университете Джонса </a:t>
            </a:r>
            <a:r>
              <a:rPr lang="ru-RU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Хопкинса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92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347048" cy="64122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Аргументация: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Учащиеся, чьи семьи вовлечены в образовательный процесс, демонстрируют более высокую академическую успешность, получают высокие баллы на итоговых экзаменах.</a:t>
            </a:r>
          </a:p>
          <a:p>
            <a:r>
              <a:rPr lang="ru-RU" dirty="0"/>
              <a:t>Лучше всего дети справляются, когда вовлечение родителей не ограничивается одним способом участия в образовательном процессе, а отличается максимальной вариативностью: помощь в домашних заданиях, совместные школьные мероприятия, обсуждение содержания программы обучения.</a:t>
            </a:r>
          </a:p>
          <a:p>
            <a:r>
              <a:rPr lang="ru-RU" dirty="0"/>
              <a:t>Если семья участвует в процессе образования своего ребенка, ее отношение к школе более позитивно.</a:t>
            </a:r>
          </a:p>
          <a:p>
            <a:r>
              <a:rPr lang="ru-RU" dirty="0"/>
              <a:t>Ситуация, когда семья и школа работают вместе над преодолением культурных различий, положительно сказывается на успеваемости детей из различных социальных слоев.</a:t>
            </a:r>
          </a:p>
          <a:p>
            <a:r>
              <a:rPr lang="ru-RU" dirty="0"/>
              <a:t>В основной и старшей школе дети, чьи родители остаются вовлечены в образовательный процесс, с большей легкостью адаптируются к жизни, их образовательные и профессиональные планы более реалистичны, и они реже уходят, не закончив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30220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9208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сотрудничеству ОО и семей:</a:t>
            </a:r>
            <a:endParaRPr lang="ru-RU" sz="2800" b="1" dirty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21689"/>
              </p:ext>
            </p:extLst>
          </p:nvPr>
        </p:nvGraphicFramePr>
        <p:xfrm>
          <a:off x="395536" y="836712"/>
          <a:ext cx="8229600" cy="582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Раньше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Сейчас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Традиционный подход строился на индивидуальной ответственности родителей за успехи детей в учёбе, закрытых встречах по вопросам обучения, единичных попытках по вовлечению семьи в дела школы. Школа не пыталась найти подход к детям, которым с трудом давалась школьная программа, их отправляли в специальные учебные заведения.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Распределённая ответственность:</a:t>
                      </a:r>
                    </a:p>
                    <a:p>
                      <a:pPr algn="l" fontAlgn="t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вместе с родителями разрабатывает стратегии по улучшению академических успехов детей.</a:t>
                      </a:r>
                      <a:endParaRPr lang="ru-RU" sz="1600" b="1" i="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Сотрудничество:</a:t>
                      </a:r>
                    </a:p>
                    <a:p>
                      <a:pPr algn="l" fontAlgn="t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школьную программу обсуждают на открытых встречах с родителями.</a:t>
                      </a:r>
                      <a:endParaRPr lang="ru-RU" sz="1600" b="1" i="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Системный подход:</a:t>
                      </a:r>
                    </a:p>
                    <a:p>
                      <a:pPr algn="l" fontAlgn="t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 регулярно получают информацию об успехах ребёнка и могут связаться с преподавателем через специальный портал.</a:t>
                      </a:r>
                      <a:endParaRPr lang="ru-RU" sz="1600" b="1" i="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Интегративный подход:</a:t>
                      </a:r>
                    </a:p>
                    <a:p>
                      <a:pPr algn="l" fontAlgn="t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сотрудничает с местными социальными организациями; успехи детей постоянно </a:t>
                      </a:r>
                      <a:r>
                        <a:rPr lang="ru-RU" sz="16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мониторят</a:t>
                      </a:r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i="0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Постоянное улучшение:</a:t>
                      </a:r>
                    </a:p>
                    <a:p>
                      <a:pPr algn="l" fontAlgn="t"/>
                      <a:r>
                        <a:rPr lang="ru-RU" sz="16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 созданный комитет поддерживает дружелюбную и инклюзивную среду, регулярно проводит опросы среди родителей о необходимых улучшениях среди родителей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71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65618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effectLst/>
                <a:latin typeface="Roboto"/>
              </a:rPr>
              <a:t>Типология практик по способу взаимодействия с родителями:</a:t>
            </a:r>
            <a:endParaRPr lang="ru-RU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036496" cy="5256584"/>
          </a:xfrm>
        </p:spPr>
        <p:txBody>
          <a:bodyPr>
            <a:normAutofit fontScale="62500" lnSpcReduction="20000"/>
          </a:bodyPr>
          <a:lstStyle/>
          <a:p>
            <a:pPr>
              <a:buFont typeface="Arial"/>
              <a:buChar char="•"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обучающие,</a:t>
            </a:r>
            <a:endParaRPr lang="ru-RU" dirty="0">
              <a:latin typeface="Roboto"/>
            </a:endParaRPr>
          </a:p>
          <a:p>
            <a:pPr>
              <a:buFont typeface="Arial"/>
              <a:buChar char="•"/>
            </a:pPr>
            <a:r>
              <a:rPr lang="ru-RU" b="1" dirty="0">
                <a:latin typeface="Roboto"/>
              </a:rPr>
              <a:t>вовлекающие</a:t>
            </a:r>
            <a:endParaRPr lang="ru-RU" dirty="0">
              <a:latin typeface="Roboto"/>
            </a:endParaRPr>
          </a:p>
          <a:p>
            <a:pPr>
              <a:buFont typeface="Arial"/>
              <a:buChar char="•"/>
            </a:pPr>
            <a:r>
              <a:rPr lang="ru-RU" b="1" dirty="0">
                <a:latin typeface="Roboto"/>
              </a:rPr>
              <a:t>партнёрские.</a:t>
            </a:r>
            <a:endParaRPr lang="ru-RU" dirty="0">
              <a:latin typeface="Roboto"/>
            </a:endParaRPr>
          </a:p>
          <a:p>
            <a:pPr marL="6400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Roboto"/>
              </a:rPr>
              <a:t>Цель </a:t>
            </a:r>
            <a:r>
              <a:rPr lang="ru-RU" b="1" dirty="0">
                <a:latin typeface="Roboto"/>
              </a:rPr>
              <a:t>обучающих</a:t>
            </a:r>
            <a:r>
              <a:rPr lang="ru-RU" dirty="0">
                <a:latin typeface="Roboto"/>
              </a:rPr>
              <a:t> практик — рассказать о том, как всё устроено: как организована школа, как проходят уроки, как учатся дети. Традиционно для этого используют родительские собрания. Можно экспериментировать: проводить обучающие конференции для родителей и учителей, устраивать дни открытых дверей или индивидуальные встречи с учителями.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Вовлекающие</a:t>
            </a:r>
            <a:r>
              <a:rPr lang="ru-RU" dirty="0">
                <a:latin typeface="Roboto"/>
              </a:rPr>
              <a:t> практики направлены на то, чтобы вдохновить и мотивировать родителей участвовать в школьной жизни. Для этого создают клубы родителей по интересам (спортивные, художественные и т.д.), организуют совместные мероприятия, проводят семейные спартакиады и марафоны.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Roboto"/>
              </a:rPr>
              <a:t>Практики партнёрства</a:t>
            </a:r>
            <a:r>
              <a:rPr lang="ru-RU" dirty="0">
                <a:latin typeface="Roboto"/>
              </a:rPr>
              <a:t> — это равноправное взаимодействие школ с родителями. Пример такой практики — выборной Управляющий совет, в состав которого входят родители.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46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/>
              </a:rPr>
              <a:t>Примеры практик открытости в России:</a:t>
            </a:r>
            <a:endParaRPr lang="ru-RU" sz="28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64008" indent="0">
              <a:buNone/>
            </a:pPr>
            <a:r>
              <a:rPr lang="ru-RU" dirty="0" smtClean="0"/>
              <a:t>№ 1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Уроки для родителей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МБОУ СОШ №2. Агрыз, Республика Татарстан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Школа приглашает родителей составить компанию своим детям на уроках. Так родители лучше понимают программу, методы преподавания, требования учителей. Проект называется «Я — современный родитель».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54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 smtClean="0"/>
              <a:t>№ 2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Персональные встречи учителей с родителями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Лицей НИУ ВШЭ, Москва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Лицей проводит политику открытой информации. Родителям присылают статистику успеваемости учеников и информацию о жизни лицея. Перед собранием родителей спрашивают, с кем из учителей они хотят пообщаться в индивидуальном порядке, а затем организуют встречи в отдельных кабинетах</a:t>
            </a:r>
            <a:endParaRPr lang="ru-RU" dirty="0" smtClean="0">
              <a:solidFill>
                <a:srgbClr val="FFFF00"/>
              </a:solidFill>
            </a:endParaRP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59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 smtClean="0"/>
              <a:t>№ 3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 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Конкурс родительских комитетов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Вознесенская СОШ № 7, 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Подпорожский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 район, Ленинградская область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В школе регулярно выбирают «самый активный родительский комитет класса». Оценивают эффективность самоуправления, академические успехи класса и дополнительную активность: организацию досуга детей, работу с семьями и детьми группы риска, участие в школьных и муниципальных акциях, конкурсах, фестивалях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93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№ 4</a:t>
            </a:r>
          </a:p>
          <a:p>
            <a:pPr marL="64008" indent="0">
              <a:buNone/>
            </a:pPr>
            <a:r>
              <a:rPr lang="ru-RU" b="1" dirty="0">
                <a:solidFill>
                  <a:srgbClr val="FFFF00"/>
                </a:solidFill>
                <a:latin typeface="Roboto"/>
              </a:rPr>
              <a:t>Что?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«Папина школа»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Где?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МАОУ СОШ №143, Екатеринбург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  <a:latin typeface="Roboto"/>
              </a:rPr>
              <a:t>Как?</a:t>
            </a:r>
            <a:r>
              <a:rPr lang="ru-RU" dirty="0">
                <a:solidFill>
                  <a:srgbClr val="FFFF00"/>
                </a:solidFill>
                <a:latin typeface="Roboto"/>
              </a:rPr>
              <a:t> Чтобы вовлечь отцов учеников в образовательный процесс, школа проводит различные мероприятия: «Папин день», «Папин час», «Папин клуб». Работу ведут в форме круглых столов, бесед, выездных семинаров, лекций, диспутов, конференций, парадов, проектов и </a:t>
            </a:r>
            <a:r>
              <a:rPr lang="ru-RU" dirty="0" err="1">
                <a:solidFill>
                  <a:srgbClr val="FFFF00"/>
                </a:solidFill>
                <a:latin typeface="Roboto"/>
              </a:rPr>
              <a:t>т.д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895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422</Words>
  <Application>Microsoft Office PowerPoint</Application>
  <PresentationFormat>Экран (4:3)</PresentationFormat>
  <Paragraphs>58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Практики открытости школы, доу к семье</vt:lpstr>
      <vt:lpstr>Открытость школы и семьи – это не только предоставление доступа к актуальной информации, но и способность школы действовать – принимать и воспринимать внешние сигналы, конструктивно реагировать на них  «Школы, семьи и общество — все способствуют академической успешности ученика, а наилучшие результаты мы получаем, когда все три стейкхолдера работают вместе как равноправные партнеры»— Доктор Джойс Эпштейн, директор Национальной сети школьных ассоциаций США при университете Джонса Хопкинса. </vt:lpstr>
      <vt:lpstr>Аргументация:</vt:lpstr>
      <vt:lpstr>Подходы к сотрудничеству ОО и семей:</vt:lpstr>
      <vt:lpstr>Типология практик по способу взаимодействия с родителями:</vt:lpstr>
      <vt:lpstr>Примеры практик открытости в России: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Некоторый зарубежный опыт:</vt:lpstr>
      <vt:lpstr>Презентация PowerPoint</vt:lpstr>
      <vt:lpstr>Презентация PowerPoint</vt:lpstr>
      <vt:lpstr>Как внедрить практики открытости: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Практики открытости школы, доу к семье</dc:title>
  <dc:creator>User</dc:creator>
  <cp:lastModifiedBy>User</cp:lastModifiedBy>
  <cp:revision>4</cp:revision>
  <dcterms:created xsi:type="dcterms:W3CDTF">2024-02-01T07:28:50Z</dcterms:created>
  <dcterms:modified xsi:type="dcterms:W3CDTF">2024-02-01T08:07:03Z</dcterms:modified>
</cp:coreProperties>
</file>