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8207920" cy="3960440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 smtClean="0">
                <a:solidFill>
                  <a:srgbClr val="FFFF00"/>
                </a:solidFill>
              </a:rPr>
              <a:t>Технология «Семейный</a:t>
            </a:r>
            <a:br>
              <a:rPr lang="ru-RU" sz="6000" b="1" i="1" dirty="0" smtClean="0">
                <a:solidFill>
                  <a:srgbClr val="FFFF00"/>
                </a:solidFill>
              </a:rPr>
            </a:br>
            <a:r>
              <a:rPr lang="en-US" sz="6000" b="1" i="1" dirty="0" smtClean="0">
                <a:solidFill>
                  <a:srgbClr val="FFFF00"/>
                </a:solidFill>
              </a:rPr>
              <a:t>Edutainment</a:t>
            </a:r>
            <a:r>
              <a:rPr lang="ru-RU" sz="6000" b="1" i="1" dirty="0" smtClean="0">
                <a:solidFill>
                  <a:srgbClr val="FFFF00"/>
                </a:solidFill>
              </a:rPr>
              <a:t>»</a:t>
            </a:r>
            <a:r>
              <a:rPr lang="ru-RU" sz="6000" b="1" i="1" dirty="0" smtClean="0">
                <a:solidFill>
                  <a:srgbClr val="FFFF00"/>
                </a:solidFill>
              </a:rPr>
              <a:t>  </a:t>
            </a:r>
            <a:endParaRPr lang="ru-RU" sz="60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244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19416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FF00"/>
                </a:solidFill>
                <a:latin typeface="Roboto"/>
              </a:rPr>
              <a:t>Edutainment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— относительно новая, но стремительно набирающая популярность технология обучения</a:t>
            </a:r>
            <a:r>
              <a:rPr lang="ru-RU" dirty="0" smtClean="0">
                <a:solidFill>
                  <a:srgbClr val="FFFF00"/>
                </a:solidFill>
                <a:latin typeface="Roboto"/>
              </a:rPr>
              <a:t>.</a:t>
            </a:r>
          </a:p>
          <a:p>
            <a:pPr marL="64008" indent="0">
              <a:buNone/>
            </a:pPr>
            <a:endParaRPr lang="en-US" dirty="0" smtClean="0">
              <a:solidFill>
                <a:srgbClr val="FFFF00"/>
              </a:solidFill>
              <a:latin typeface="Roboto"/>
            </a:endParaRPr>
          </a:p>
          <a:p>
            <a:r>
              <a:rPr lang="ru-RU" dirty="0">
                <a:solidFill>
                  <a:srgbClr val="FFFF00"/>
                </a:solidFill>
                <a:latin typeface="Roboto"/>
              </a:rPr>
              <a:t>Понятие </a:t>
            </a:r>
            <a:r>
              <a:rPr lang="ru-RU" b="1" dirty="0" err="1">
                <a:solidFill>
                  <a:srgbClr val="FFFF00"/>
                </a:solidFill>
                <a:latin typeface="Roboto"/>
              </a:rPr>
              <a:t>edutainment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состоит из двух объединённых в одно слов: </a:t>
            </a:r>
            <a:r>
              <a:rPr lang="ru-RU" b="1" dirty="0" err="1">
                <a:solidFill>
                  <a:srgbClr val="FFFF00"/>
                </a:solidFill>
                <a:latin typeface="Roboto"/>
              </a:rPr>
              <a:t>education</a:t>
            </a:r>
            <a:r>
              <a:rPr lang="ru-RU" b="1" dirty="0">
                <a:solidFill>
                  <a:srgbClr val="FFFF00"/>
                </a:solidFill>
                <a:latin typeface="Roboto"/>
              </a:rPr>
              <a:t> 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(образование) и </a:t>
            </a:r>
            <a:r>
              <a:rPr lang="ru-RU" b="1" dirty="0" err="1">
                <a:solidFill>
                  <a:srgbClr val="FFFF00"/>
                </a:solidFill>
                <a:latin typeface="Roboto"/>
              </a:rPr>
              <a:t>entertainment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(развлечение). Это понятие обозначает «обучение через развлечение» и предполагает внедрение игровых практик в традиционные форматы учёбы.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762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FF00"/>
                </a:solidFill>
                <a:effectLst/>
                <a:latin typeface="Fedra"/>
              </a:rPr>
              <a:t>Принцип </a:t>
            </a:r>
            <a:r>
              <a:rPr lang="ru-RU" b="1" dirty="0" smtClean="0">
                <a:solidFill>
                  <a:srgbClr val="FFFF00"/>
                </a:solidFill>
                <a:effectLst/>
                <a:latin typeface="Fedra"/>
              </a:rPr>
              <a:t>работы </a:t>
            </a:r>
            <a:r>
              <a:rPr lang="en-US" b="1" dirty="0">
                <a:solidFill>
                  <a:srgbClr val="FFFF00"/>
                </a:solidFill>
                <a:effectLst/>
                <a:latin typeface="Fedra"/>
              </a:rPr>
              <a:t>Edutainment</a:t>
            </a:r>
            <a:r>
              <a:rPr lang="ru-RU" b="1" dirty="0">
                <a:solidFill>
                  <a:srgbClr val="000000"/>
                </a:solidFill>
                <a:latin typeface="Fedra"/>
              </a:rPr>
              <a:t/>
            </a:r>
            <a:br>
              <a:rPr lang="ru-RU" b="1" dirty="0">
                <a:solidFill>
                  <a:srgbClr val="000000"/>
                </a:solidFill>
                <a:latin typeface="Fedra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507288" cy="5114040"/>
          </a:xfrm>
        </p:spPr>
        <p:txBody>
          <a:bodyPr>
            <a:normAutofit fontScale="92500"/>
          </a:bodyPr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Roboto"/>
              </a:rPr>
              <a:t>Через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игровые форматы взрослые и дети вовлекаются в процесс.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/>
            </a:r>
            <a:br>
              <a:rPr lang="ru-RU" dirty="0">
                <a:solidFill>
                  <a:srgbClr val="000000"/>
                </a:solidFill>
                <a:latin typeface="Roboto"/>
              </a:rPr>
            </a:br>
            <a:endParaRPr lang="ru-RU" dirty="0">
              <a:solidFill>
                <a:srgbClr val="000000"/>
              </a:solidFill>
              <a:latin typeface="Roboto"/>
            </a:endParaRPr>
          </a:p>
          <a:p>
            <a:pPr algn="ctr"/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Они получают положительные эмоции и яркие впечатления, благодаря чему сохраняется интерес к продолжению участия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Roboto"/>
              </a:rPr>
              <a:t>.</a:t>
            </a:r>
            <a:endParaRPr lang="en-US" dirty="0" smtClean="0">
              <a:solidFill>
                <a:schemeClr val="tx1">
                  <a:lumMod val="95000"/>
                </a:schemeClr>
              </a:solidFill>
              <a:latin typeface="Roboto"/>
            </a:endParaRPr>
          </a:p>
          <a:p>
            <a:pPr marL="64008" indent="0" algn="ctr">
              <a:buNone/>
            </a:pPr>
            <a:endParaRPr lang="ru-RU" dirty="0">
              <a:solidFill>
                <a:srgbClr val="000000"/>
              </a:solidFill>
              <a:latin typeface="Roboto"/>
            </a:endParaRPr>
          </a:p>
          <a:p>
            <a:pPr algn="ctr"/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В итоге они приобретают новый опыт с возможностью грамотно отрефлексировать его, что приводит к осознанному освоению навыка.</a:t>
            </a:r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427984" y="2260880"/>
            <a:ext cx="72008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427984" y="4149080"/>
            <a:ext cx="7200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212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435280" cy="15053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/>
              </a:rPr>
              <a:t>Технология придерживается </a:t>
            </a:r>
            <a:r>
              <a:rPr lang="ru-RU" b="1" dirty="0" smtClean="0">
                <a:solidFill>
                  <a:srgbClr val="FFFF00"/>
                </a:solidFill>
                <a:effectLst/>
              </a:rPr>
              <a:t>принципа </a:t>
            </a:r>
            <a:r>
              <a:rPr lang="ru-RU" b="1" dirty="0" smtClean="0">
                <a:solidFill>
                  <a:srgbClr val="FFFF00"/>
                </a:solidFill>
                <a:effectLst/>
                <a:latin typeface="Fedra"/>
              </a:rPr>
              <a:t>совместности</a:t>
            </a:r>
            <a:r>
              <a:rPr lang="ru-RU" b="1" dirty="0">
                <a:solidFill>
                  <a:srgbClr val="000000"/>
                </a:solidFill>
                <a:latin typeface="Fedra"/>
              </a:rPr>
              <a:t/>
            </a:r>
            <a:br>
              <a:rPr lang="ru-RU" b="1" dirty="0">
                <a:solidFill>
                  <a:srgbClr val="000000"/>
                </a:solidFill>
                <a:latin typeface="Fedra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5184576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  <a:latin typeface="Fedra"/>
              </a:rPr>
              <a:t>Для 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Fedra"/>
              </a:rPr>
              <a:t>улучшения детско-родительских отношений в семейном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Fedra"/>
              </a:rPr>
              <a:t>эдьютейнменте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Fedra"/>
              </a:rPr>
              <a:t> используется принцип совместности.</a:t>
            </a:r>
          </a:p>
          <a:p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Roboto"/>
              </a:rPr>
              <a:t>Эдьютейнмент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Roboto"/>
              </a:rPr>
              <a:t>-мероприятия проводятся совместно для родителей и их детей. Они дают возможность находиться рядом, больше узнавать друг о друге и о взаимных интересах.</a:t>
            </a:r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43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507288" cy="164933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FF00"/>
                </a:solidFill>
                <a:effectLst/>
              </a:rPr>
              <a:t>В </a:t>
            </a:r>
            <a:r>
              <a:rPr lang="ru-RU" sz="2400" b="1" dirty="0" err="1">
                <a:solidFill>
                  <a:srgbClr val="FFFF00"/>
                </a:solidFill>
                <a:effectLst/>
              </a:rPr>
              <a:t>эдьютейнмент</a:t>
            </a:r>
            <a:r>
              <a:rPr lang="ru-RU" sz="2400" b="1" dirty="0">
                <a:solidFill>
                  <a:srgbClr val="FFFF00"/>
                </a:solidFill>
                <a:effectLst/>
              </a:rPr>
              <a:t>-формате возможны разные уровни взаимодействия родителя с ребёнком, отражающие постепенное углубление контакта: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1">
                    <a:lumMod val="95000"/>
                  </a:schemeClr>
                </a:solidFill>
                <a:latin typeface="Roboto"/>
              </a:rPr>
              <a:t>Родитель-наблюдатель</a:t>
            </a:r>
          </a:p>
          <a:p>
            <a:r>
              <a:rPr lang="ru-RU" b="1" dirty="0" smtClean="0">
                <a:solidFill>
                  <a:srgbClr val="7DC244"/>
                </a:solidFill>
                <a:latin typeface="Roboto"/>
              </a:rPr>
              <a:t>Родитель-участник</a:t>
            </a:r>
          </a:p>
          <a:p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Ребёнок и родитель выполняют каждый свою </a:t>
            </a:r>
            <a:r>
              <a:rPr lang="ru-RU" b="1" dirty="0" smtClean="0">
                <a:solidFill>
                  <a:schemeClr val="tx1">
                    <a:lumMod val="95000"/>
                  </a:schemeClr>
                </a:solidFill>
                <a:latin typeface="Roboto"/>
              </a:rPr>
              <a:t>задачу</a:t>
            </a:r>
          </a:p>
          <a:p>
            <a:r>
              <a:rPr lang="ru-RU" b="1" dirty="0">
                <a:solidFill>
                  <a:srgbClr val="7DC244"/>
                </a:solidFill>
                <a:latin typeface="Roboto"/>
              </a:rPr>
              <a:t>Взаимодействуют друг с другом, работают в </a:t>
            </a:r>
            <a:r>
              <a:rPr lang="ru-RU" b="1" dirty="0" smtClean="0">
                <a:solidFill>
                  <a:srgbClr val="7DC244"/>
                </a:solidFill>
                <a:latin typeface="Roboto"/>
              </a:rPr>
              <a:t>команде</a:t>
            </a:r>
          </a:p>
          <a:p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Роли в команде </a:t>
            </a:r>
            <a:r>
              <a:rPr lang="ru-RU" b="1" dirty="0" smtClean="0">
                <a:solidFill>
                  <a:schemeClr val="tx1">
                    <a:lumMod val="95000"/>
                  </a:schemeClr>
                </a:solidFill>
                <a:latin typeface="Roboto"/>
              </a:rPr>
              <a:t>стихийны</a:t>
            </a:r>
          </a:p>
          <a:p>
            <a:r>
              <a:rPr lang="ru-RU" b="1" dirty="0">
                <a:solidFill>
                  <a:srgbClr val="7DC244"/>
                </a:solidFill>
                <a:latin typeface="Roboto"/>
              </a:rPr>
              <a:t>Роли </a:t>
            </a:r>
            <a:r>
              <a:rPr lang="ru-RU" b="1" dirty="0" smtClean="0">
                <a:solidFill>
                  <a:srgbClr val="7DC244"/>
                </a:solidFill>
                <a:latin typeface="Roboto"/>
              </a:rPr>
              <a:t>распределены</a:t>
            </a:r>
          </a:p>
          <a:p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Родитель </a:t>
            </a:r>
            <a:r>
              <a:rPr lang="ru-RU" b="1" dirty="0" smtClean="0">
                <a:solidFill>
                  <a:schemeClr val="tx1">
                    <a:lumMod val="95000"/>
                  </a:schemeClr>
                </a:solidFill>
                <a:latin typeface="Roboto"/>
              </a:rPr>
              <a:t>обучает</a:t>
            </a:r>
          </a:p>
          <a:p>
            <a:r>
              <a:rPr lang="ru-RU" b="1" dirty="0">
                <a:solidFill>
                  <a:srgbClr val="7DC244"/>
                </a:solidFill>
                <a:latin typeface="Roboto"/>
              </a:rPr>
              <a:t>Ребенок обучает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2002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  <a:effectLst/>
                <a:latin typeface="Fedra"/>
              </a:rPr>
              <a:t>Задачи совместности меняются в зависимости от возраста детей: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rgbClr val="FFFF00"/>
                </a:solidFill>
                <a:latin typeface="Fedra"/>
              </a:rPr>
              <a:t>Дошкольники</a:t>
            </a:r>
          </a:p>
          <a:p>
            <a:pPr marL="64008" indent="0">
              <a:buNone/>
            </a:pP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Roboto"/>
              </a:rPr>
              <a:t>Участие родителей и совместное времяпрепровождение необходимы для гармоничного развития ребёнка; родитель выступает в роли «помощника», проводника между ребёнком и средой</a:t>
            </a:r>
            <a:r>
              <a:rPr lang="ru-RU" dirty="0" smtClean="0">
                <a:solidFill>
                  <a:schemeClr val="tx1">
                    <a:lumMod val="85000"/>
                  </a:schemeClr>
                </a:solidFill>
                <a:latin typeface="Roboto"/>
              </a:rPr>
              <a:t>.</a:t>
            </a:r>
          </a:p>
          <a:p>
            <a:r>
              <a:rPr lang="ru-RU" b="1" dirty="0">
                <a:solidFill>
                  <a:srgbClr val="FFFF00"/>
                </a:solidFill>
                <a:latin typeface="Fedra"/>
              </a:rPr>
              <a:t>Младший и средний школьный возраст</a:t>
            </a:r>
          </a:p>
          <a:p>
            <a:pPr marL="64008" indent="0">
              <a:buNone/>
            </a:pP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Roboto"/>
              </a:rPr>
              <a:t>На данном этапе важно развивать интересы ребёнка и поддерживать его мотивацию к обучению; родитель формирует учебную культуру семьи и создаёт пространство проб, в котором ребёнок может понять, что его увлекает</a:t>
            </a:r>
            <a:r>
              <a:rPr lang="ru-RU" dirty="0" smtClean="0">
                <a:solidFill>
                  <a:schemeClr val="tx1">
                    <a:lumMod val="85000"/>
                  </a:schemeClr>
                </a:solidFill>
                <a:latin typeface="Roboto"/>
              </a:rPr>
              <a:t>.</a:t>
            </a:r>
          </a:p>
          <a:p>
            <a:r>
              <a:rPr lang="ru-RU" b="1" dirty="0">
                <a:solidFill>
                  <a:srgbClr val="FFFF00"/>
                </a:solidFill>
                <a:latin typeface="Fedra"/>
              </a:rPr>
              <a:t>Подростковый возраст</a:t>
            </a:r>
          </a:p>
          <a:p>
            <a:pPr marL="64008" indent="0">
              <a:buNone/>
            </a:pP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Roboto"/>
              </a:rPr>
              <a:t>У родителей есть желание проводить больше времени с ребёнком, чтобы лучше узнать его и сблизиться.</a:t>
            </a:r>
          </a:p>
          <a:p>
            <a:pPr marL="64008" indent="0">
              <a:buNone/>
            </a:pPr>
            <a:endParaRPr lang="ru-RU" dirty="0">
              <a:solidFill>
                <a:srgbClr val="000000"/>
              </a:solidFill>
              <a:latin typeface="Roboto"/>
            </a:endParaRPr>
          </a:p>
          <a:p>
            <a:pPr marL="64008" indent="0">
              <a:buNone/>
            </a:pPr>
            <a:endParaRPr lang="ru-RU" dirty="0">
              <a:solidFill>
                <a:srgbClr val="000000"/>
              </a:solidFill>
              <a:latin typeface="Roboto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7608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effectLst/>
                <a:latin typeface="Fedra"/>
              </a:rPr>
              <a:t>Что включает в себя семейный </a:t>
            </a:r>
            <a:r>
              <a:rPr lang="ru-RU" sz="3200" b="1" dirty="0" err="1">
                <a:solidFill>
                  <a:srgbClr val="FFFF00"/>
                </a:solidFill>
                <a:effectLst/>
                <a:latin typeface="Fedra"/>
              </a:rPr>
              <a:t>эдьютейнмент</a:t>
            </a:r>
            <a:r>
              <a:rPr lang="ru-RU" sz="3200" b="1" dirty="0">
                <a:solidFill>
                  <a:srgbClr val="FFFF00"/>
                </a:solidFill>
                <a:effectLst/>
                <a:latin typeface="Fedra"/>
              </a:rPr>
              <a:t>-проект: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5112568"/>
          </a:xfrm>
        </p:spPr>
        <p:txBody>
          <a:bodyPr>
            <a:normAutofit fontScale="77500" lnSpcReduction="20000"/>
          </a:bodyPr>
          <a:lstStyle/>
          <a:p>
            <a:pPr fontAlgn="t">
              <a:buFont typeface="Arial"/>
              <a:buChar char="•"/>
            </a:pP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Родители и дети учатся одному и тому же параллельно: достигают большего понимания друг друга, находятся «на одной волне». Интересно и ребёнку, и родителю.</a:t>
            </a:r>
          </a:p>
          <a:p>
            <a:pPr fontAlgn="t">
              <a:buFont typeface="Arial"/>
              <a:buChar char="•"/>
            </a:pP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Игровая ситуация взаимодействия приводит к тому, что родители и дети выходят из традиционных ролей, могут даже меняться местами.</a:t>
            </a:r>
          </a:p>
          <a:p>
            <a:pPr fontAlgn="t">
              <a:buFont typeface="Arial"/>
              <a:buChar char="•"/>
            </a:pP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Создана дружелюбная среда для диалога, высказывания любых мнений.</a:t>
            </a:r>
          </a:p>
          <a:p>
            <a:pPr fontAlgn="t">
              <a:buFont typeface="Arial"/>
              <a:buChar char="•"/>
            </a:pP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Родителям передаются знания о важности детско-родительских отношений и предоставляется возможность для самостоятельных выводов.</a:t>
            </a:r>
          </a:p>
          <a:p>
            <a:pPr fontAlgn="t">
              <a:buFont typeface="Arial"/>
              <a:buChar char="•"/>
            </a:pP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Есть пространство для рефлексии после события, где дети и родители могут осмыслить полученный опыт.</a:t>
            </a:r>
          </a:p>
          <a:p>
            <a:pPr fontAlgn="t">
              <a:buFont typeface="Arial"/>
              <a:buChar char="•"/>
            </a:pP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Родители и дети видят и начинают осваивать те сценарии взаимодействия, которые есть в других семьях.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7472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Инструменты технологии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 шаг: </a:t>
            </a:r>
            <a:r>
              <a:rPr lang="ru-RU" dirty="0" smtClean="0">
                <a:solidFill>
                  <a:srgbClr val="FFFF00"/>
                </a:solidFill>
              </a:rPr>
              <a:t>опрос родителей и детей на предмет проблем во взаимопонимании или желаемой картинки формата общения друг с другом.</a:t>
            </a:r>
          </a:p>
          <a:p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2 шаг: </a:t>
            </a:r>
            <a:r>
              <a:rPr lang="ru-RU" dirty="0" smtClean="0">
                <a:solidFill>
                  <a:srgbClr val="FFFF00"/>
                </a:solidFill>
              </a:rPr>
              <a:t>анализ ответов, выявление самой популярной проблемы или направления, для реализации дальнейшего проекта.</a:t>
            </a:r>
          </a:p>
          <a:p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3 шаг: изучение рекомендаций по организации работы с семьями на сайте ЛРОС и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методических рекомендаций данной технологии 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(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Roboto"/>
              </a:rPr>
              <a:t>«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Путь к мечте»: 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Roboto"/>
              </a:rPr>
              <a:t>дайджест;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 проект «Психология развития»; Дайджест «Как научиться учиться?»; Видеозапись Тренинга по развитию памяти в рамках «Театральных выходных»; Дайджест о том, что такое новые грамотности: читательская, математическая, информационная и цифровая?; Дайджест о том, что собой представляет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Roboto"/>
              </a:rPr>
              <a:t>кибербезопасность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: к чему готовиться родителям и от чего страховаться?; «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Roboto"/>
              </a:rPr>
              <a:t>Диджитал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-дети VS аналоговые родители: софт-навыки как вектор сближения»: дайджест о том, как через освоение мягких навыков научить родителя взаимодействию с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Roboto"/>
              </a:rPr>
              <a:t>диджитал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Roboto"/>
              </a:rPr>
              <a:t>-ребёнком; доп. Литература).</a:t>
            </a:r>
            <a:endParaRPr lang="ru-RU" dirty="0">
              <a:solidFill>
                <a:schemeClr val="tx1">
                  <a:lumMod val="95000"/>
                </a:schemeClr>
              </a:solidFill>
            </a:endParaRPr>
          </a:p>
          <a:p>
            <a:endParaRPr lang="ru-RU" dirty="0" smtClean="0">
              <a:solidFill>
                <a:schemeClr val="tx1">
                  <a:lumMod val="95000"/>
                </a:schemeClr>
              </a:solidFill>
              <a:latin typeface="Roboto"/>
            </a:endParaRPr>
          </a:p>
          <a:p>
            <a:pPr marL="64008" indent="0">
              <a:buNone/>
            </a:pPr>
            <a:endParaRPr lang="ru-RU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665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119</TotalTime>
  <Words>192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Технология «Семейный Edutainment»  </vt:lpstr>
      <vt:lpstr>Презентация PowerPoint</vt:lpstr>
      <vt:lpstr>Принцип работы Edutainment </vt:lpstr>
      <vt:lpstr>Технология придерживается принципа совместности </vt:lpstr>
      <vt:lpstr>В эдьютейнмент-формате возможны разные уровни взаимодействия родителя с ребёнком, отражающие постепенное углубление контакта:</vt:lpstr>
      <vt:lpstr>Задачи совместности меняются в зависимости от возраста детей:</vt:lpstr>
      <vt:lpstr>Что включает в себя семейный эдьютейнмент-проект:</vt:lpstr>
      <vt:lpstr>Инструменты технологии: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2023-12-06T06:43:04Z</dcterms:created>
  <dcterms:modified xsi:type="dcterms:W3CDTF">2023-12-07T03:34:09Z</dcterms:modified>
</cp:coreProperties>
</file>