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04" r:id="rId2"/>
    <p:sldId id="269" r:id="rId3"/>
    <p:sldId id="287" r:id="rId4"/>
    <p:sldId id="308" r:id="rId5"/>
    <p:sldId id="293" r:id="rId6"/>
    <p:sldId id="270" r:id="rId7"/>
    <p:sldId id="271" r:id="rId8"/>
    <p:sldId id="294" r:id="rId9"/>
    <p:sldId id="281" r:id="rId10"/>
    <p:sldId id="273" r:id="rId11"/>
    <p:sldId id="285" r:id="rId12"/>
    <p:sldId id="280" r:id="rId13"/>
    <p:sldId id="305" r:id="rId14"/>
    <p:sldId id="295" r:id="rId15"/>
    <p:sldId id="296" r:id="rId16"/>
    <p:sldId id="302" r:id="rId17"/>
    <p:sldId id="307" r:id="rId18"/>
    <p:sldId id="288" r:id="rId19"/>
    <p:sldId id="309" r:id="rId20"/>
    <p:sldId id="301" r:id="rId21"/>
    <p:sldId id="27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D00"/>
    <a:srgbClr val="FF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 autoAdjust="0"/>
  </p:normalViewPr>
  <p:slideViewPr>
    <p:cSldViewPr snapToGrid="0" snapToObjects="1">
      <p:cViewPr varScale="1">
        <p:scale>
          <a:sx n="67" d="100"/>
          <a:sy n="67" d="100"/>
        </p:scale>
        <p:origin x="1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11508-41F6-634C-8921-7B1E2EB0B5F1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266C7-EF66-C440-B74B-963738049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2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CE2A-604C-9641-BA4D-496E7A2A75E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5F60-B49F-1441-8C3A-1D94C12D5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82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CE2A-604C-9641-BA4D-496E7A2A75E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5F60-B49F-1441-8C3A-1D94C12D5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0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CE2A-604C-9641-BA4D-496E7A2A75E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5F60-B49F-1441-8C3A-1D94C12D5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3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CE2A-604C-9641-BA4D-496E7A2A75E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5F60-B49F-1441-8C3A-1D94C12D5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759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CE2A-604C-9641-BA4D-496E7A2A75E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5F60-B49F-1441-8C3A-1D94C12D5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6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CE2A-604C-9641-BA4D-496E7A2A75E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5F60-B49F-1441-8C3A-1D94C12D5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63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CE2A-604C-9641-BA4D-496E7A2A75E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5F60-B49F-1441-8C3A-1D94C12D5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5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CE2A-604C-9641-BA4D-496E7A2A75E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5F60-B49F-1441-8C3A-1D94C12D5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53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CE2A-604C-9641-BA4D-496E7A2A75E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5F60-B49F-1441-8C3A-1D94C12D5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46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CE2A-604C-9641-BA4D-496E7A2A75E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5F60-B49F-1441-8C3A-1D94C12D5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71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CE2A-604C-9641-BA4D-496E7A2A75E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5F60-B49F-1441-8C3A-1D94C12D5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44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CCE2A-604C-9641-BA4D-496E7A2A75E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C5F60-B49F-1441-8C3A-1D94C12D5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7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eroplus.tv/film/belka-i-strelka-tayny-kosmosa-zhelaniya-dlya-belk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0752" y="2361195"/>
            <a:ext cx="8770495" cy="9730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ru-RU" sz="3200" b="1" dirty="0">
                <a:latin typeface="Calibri" charset="0"/>
                <a:ea typeface="Calibri" charset="0"/>
                <a:cs typeface="Calibri" charset="0"/>
              </a:rPr>
            </a:br>
            <a:r>
              <a:rPr lang="ru-RU" sz="3100" b="1" dirty="0">
                <a:latin typeface="Calibri" charset="0"/>
                <a:ea typeface="Calibri" charset="0"/>
                <a:cs typeface="Calibri" charset="0"/>
              </a:rPr>
              <a:t>Проект «Осмысленный кинопросмотр</a:t>
            </a:r>
            <a:r>
              <a:rPr lang="ru-RU" sz="3100" b="1" dirty="0" smtClean="0">
                <a:latin typeface="Calibri" charset="0"/>
                <a:ea typeface="Calibri" charset="0"/>
                <a:cs typeface="Calibri" charset="0"/>
              </a:rPr>
              <a:t>»</a:t>
            </a:r>
            <a:r>
              <a:rPr lang="ru-RU" sz="3100" b="1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ru-RU" sz="3100" b="1" dirty="0">
                <a:latin typeface="Calibri" charset="0"/>
                <a:ea typeface="Calibri" charset="0"/>
                <a:cs typeface="Calibri" charset="0"/>
              </a:rPr>
            </a:br>
            <a:r>
              <a:rPr lang="ru-RU" sz="2400" dirty="0">
                <a:latin typeface="Calibri" charset="0"/>
                <a:ea typeface="Calibri" charset="0"/>
                <a:cs typeface="Calibri" charset="0"/>
              </a:rPr>
              <a:t>к</a:t>
            </a:r>
            <a:r>
              <a:rPr lang="ru-RU" sz="2400" dirty="0" smtClean="0">
                <a:latin typeface="Calibri" charset="0"/>
                <a:ea typeface="Calibri" charset="0"/>
                <a:cs typeface="Calibri" charset="0"/>
              </a:rPr>
              <a:t>иноурок для детей дошкольного</a:t>
            </a:r>
            <a:br>
              <a:rPr lang="ru-RU" sz="24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ru-RU" sz="2400" dirty="0" smtClean="0">
                <a:latin typeface="Calibri" charset="0"/>
                <a:ea typeface="Calibri" charset="0"/>
                <a:cs typeface="Calibri" charset="0"/>
              </a:rPr>
              <a:t>и младшего школьного и возраста</a:t>
            </a:r>
            <a:br>
              <a:rPr lang="ru-RU" sz="24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24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ru-RU" sz="3100" b="1" dirty="0" smtClean="0">
                <a:latin typeface="Calibri" charset="0"/>
                <a:ea typeface="Calibri" charset="0"/>
                <a:cs typeface="Calibri" charset="0"/>
              </a:rPr>
              <a:t>ТЕМА «КАК ИСПОЛНЯЮТСЯ ЖЕЛАНИЯ»</a:t>
            </a:r>
            <a:endParaRPr lang="ru-RU" sz="31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70" y="-9500"/>
            <a:ext cx="2926630" cy="141522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979019" y="5938745"/>
            <a:ext cx="6233959" cy="6279882"/>
          </a:xfrm>
          <a:prstGeom prst="ellipse">
            <a:avLst/>
          </a:prstGeom>
          <a:gradFill flip="none" rotWithShape="1">
            <a:gsLst>
              <a:gs pos="0">
                <a:srgbClr val="FF3D00"/>
              </a:gs>
              <a:gs pos="100000">
                <a:srgbClr val="FF98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728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3822" y="1474175"/>
            <a:ext cx="9618349" cy="5457628"/>
          </a:xfrm>
        </p:spPr>
        <p:txBody>
          <a:bodyPr>
            <a:noAutofit/>
          </a:bodyPr>
          <a:lstStyle/>
          <a:p>
            <a:pPr marL="317500" indent="-317500">
              <a:lnSpc>
                <a:spcPct val="110000"/>
              </a:lnSpc>
            </a:pPr>
            <a:r>
              <a:rPr lang="ru-RU" sz="2200" dirty="0" smtClean="0"/>
              <a:t>После просмотра мультфильма мы уже знаем, кто исполнял желания Белки. Кто это?</a:t>
            </a:r>
          </a:p>
          <a:p>
            <a:pPr marL="317500" indent="-317500">
              <a:lnSpc>
                <a:spcPct val="110000"/>
              </a:lnSpc>
            </a:pPr>
            <a:r>
              <a:rPr lang="ru-RU" sz="2200" dirty="0" smtClean="0"/>
              <a:t>Почему Казбек совершал все эти поступки? Что его поступки говорят о нём?</a:t>
            </a:r>
          </a:p>
          <a:p>
            <a:pPr marL="317500" indent="-317500">
              <a:lnSpc>
                <a:spcPct val="110000"/>
              </a:lnSpc>
            </a:pPr>
            <a:r>
              <a:rPr lang="ru-RU" sz="2200" dirty="0" smtClean="0"/>
              <a:t>Если сравнивать поступки Казбека и Белки, то про кого можно сказать, что много делает, хотя его дела совсем незаметны?</a:t>
            </a:r>
          </a:p>
          <a:p>
            <a:pPr marL="317500" indent="-317500">
              <a:lnSpc>
                <a:spcPct val="110000"/>
              </a:lnSpc>
            </a:pPr>
            <a:r>
              <a:rPr lang="ru-RU" sz="2200" dirty="0" smtClean="0"/>
              <a:t>Проанализируйте желания Белки. Сколько всего желаний она загадала? Какие желания она загадывала, выполняемые или нет?</a:t>
            </a:r>
          </a:p>
          <a:p>
            <a:pPr marL="317500" indent="-317500">
              <a:lnSpc>
                <a:spcPct val="110000"/>
              </a:lnSpc>
            </a:pPr>
            <a:r>
              <a:rPr lang="ru-RU" sz="2200" dirty="0" smtClean="0"/>
              <a:t>Можем ли мы сказать, что всё, что Белка загадывала, можно сделать своими руками? Т.е. без помощи волшебства?</a:t>
            </a:r>
          </a:p>
          <a:p>
            <a:pPr marL="317500" indent="-317500">
              <a:lnSpc>
                <a:spcPct val="110000"/>
              </a:lnSpc>
            </a:pPr>
            <a:r>
              <a:rPr lang="ru-RU" sz="2200" dirty="0"/>
              <a:t>Чтобы вы посоветовали Белке, </a:t>
            </a:r>
            <a:r>
              <a:rPr lang="ru-RU" sz="2200" dirty="0" smtClean="0"/>
              <a:t>если бы она поделилась с вами своими желаниями?</a:t>
            </a:r>
          </a:p>
          <a:p>
            <a:pPr marL="317500" indent="0">
              <a:lnSpc>
                <a:spcPct val="110000"/>
              </a:lnSpc>
              <a:buNone/>
            </a:pPr>
            <a:r>
              <a:rPr lang="ru-RU" sz="2200" i="1" dirty="0" smtClean="0"/>
              <a:t>Слайд </a:t>
            </a:r>
            <a:r>
              <a:rPr lang="ru-RU" sz="2200" i="1" dirty="0"/>
              <a:t>3</a:t>
            </a:r>
            <a:endParaRPr lang="ru-RU" sz="2200" i="1" dirty="0" smtClean="0"/>
          </a:p>
          <a:p>
            <a:pPr marL="317500" indent="-317500">
              <a:lnSpc>
                <a:spcPct val="110000"/>
              </a:lnSpc>
              <a:buNone/>
            </a:pPr>
            <a:endParaRPr lang="ru-RU" sz="2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70" y="-9500"/>
            <a:ext cx="2926630" cy="141522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922989" y="-4874157"/>
            <a:ext cx="6233959" cy="6279882"/>
          </a:xfrm>
          <a:prstGeom prst="ellipse">
            <a:avLst/>
          </a:prstGeom>
          <a:gradFill flip="none" rotWithShape="1">
            <a:gsLst>
              <a:gs pos="0">
                <a:srgbClr val="FF3D00"/>
              </a:gs>
              <a:gs pos="100000">
                <a:srgbClr val="FF98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48704" y="229675"/>
            <a:ext cx="4182528" cy="804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ru-RU" sz="2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Обсуждение. Поступки.</a:t>
            </a:r>
            <a:endParaRPr lang="ru-RU" sz="28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93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145561" cy="34568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41" y="0"/>
            <a:ext cx="6145560" cy="34568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6876"/>
            <a:ext cx="6046441" cy="3401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41" y="3401122"/>
            <a:ext cx="6145559" cy="345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31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6896" y="1562591"/>
            <a:ext cx="8146144" cy="4961480"/>
          </a:xfrm>
        </p:spPr>
        <p:txBody>
          <a:bodyPr>
            <a:normAutofit/>
          </a:bodyPr>
          <a:lstStyle/>
          <a:p>
            <a:pPr marL="360363" indent="-360363">
              <a:buNone/>
            </a:pPr>
            <a:endParaRPr lang="ru-RU" sz="2200" dirty="0" smtClean="0"/>
          </a:p>
          <a:p>
            <a:pPr marL="360363" indent="-360363">
              <a:buNone/>
            </a:pPr>
            <a:endParaRPr lang="ru-RU" sz="2200" dirty="0" smtClean="0"/>
          </a:p>
          <a:p>
            <a:pPr marL="360363" indent="-360363"/>
            <a:r>
              <a:rPr lang="ru-RU" sz="2200" dirty="0" smtClean="0"/>
              <a:t>Где происходят события фильма?</a:t>
            </a:r>
          </a:p>
          <a:p>
            <a:pPr marL="360363" indent="-360363"/>
            <a:r>
              <a:rPr lang="ru-RU" sz="2200" dirty="0" smtClean="0"/>
              <a:t>Как отдалённость от дома влияет на героев, как вы думаете?</a:t>
            </a:r>
          </a:p>
          <a:p>
            <a:pPr marL="360363" indent="-360363"/>
            <a:r>
              <a:rPr lang="ru-RU" sz="2200" dirty="0" smtClean="0"/>
              <a:t>Что такое рутинная работа?</a:t>
            </a:r>
          </a:p>
          <a:p>
            <a:pPr marL="360363" indent="-360363"/>
            <a:r>
              <a:rPr lang="ru-RU" sz="2200" dirty="0" smtClean="0"/>
              <a:t>Почему очень тяжело выполнять постоянно одни и те же действия?</a:t>
            </a:r>
            <a:endParaRPr lang="ru-RU" sz="2200" dirty="0"/>
          </a:p>
          <a:p>
            <a:pPr marL="360363" indent="-360363"/>
            <a:r>
              <a:rPr lang="ru-RU" sz="2200" dirty="0" smtClean="0"/>
              <a:t>Какие сложности испытывает команда исследователей, находясь далеко от дома?</a:t>
            </a:r>
          </a:p>
          <a:p>
            <a:pPr marL="360363" indent="-360363">
              <a:buNone/>
            </a:pPr>
            <a:endParaRPr lang="ru-RU" sz="2200" dirty="0" smtClean="0"/>
          </a:p>
          <a:p>
            <a:pPr marL="360363" indent="0">
              <a:buNone/>
            </a:pPr>
            <a:r>
              <a:rPr lang="ru-RU" sz="2200" i="1" dirty="0"/>
              <a:t>Слайд </a:t>
            </a:r>
            <a:r>
              <a:rPr lang="ru-RU" sz="2200" i="1" dirty="0" smtClean="0"/>
              <a:t>4</a:t>
            </a:r>
            <a:endParaRPr lang="ru-RU" sz="2200" i="1" dirty="0"/>
          </a:p>
          <a:p>
            <a:pPr marL="360363" indent="-360363"/>
            <a:endParaRPr lang="ru-RU" sz="2200" dirty="0" smtClean="0"/>
          </a:p>
          <a:p>
            <a:pPr marL="360363" indent="-360363">
              <a:buNone/>
            </a:pPr>
            <a:endParaRPr lang="ru-RU" sz="2200" dirty="0" smtClean="0"/>
          </a:p>
          <a:p>
            <a:pPr marL="360363" indent="-360363">
              <a:buNone/>
            </a:pPr>
            <a:endParaRPr lang="ru-RU" sz="2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70" y="-9500"/>
            <a:ext cx="2926630" cy="141522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922989" y="-4874157"/>
            <a:ext cx="6233959" cy="6279882"/>
          </a:xfrm>
          <a:prstGeom prst="ellipse">
            <a:avLst/>
          </a:prstGeom>
          <a:gradFill flip="none" rotWithShape="1">
            <a:gsLst>
              <a:gs pos="0">
                <a:srgbClr val="FF3D00"/>
              </a:gs>
              <a:gs pos="100000">
                <a:srgbClr val="FF98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47863" y="277933"/>
            <a:ext cx="3584210" cy="804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ru-RU" sz="2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Обсуждение. Пространство фильма</a:t>
            </a:r>
            <a:endParaRPr lang="ru-RU" sz="28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46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6" y="1915893"/>
            <a:ext cx="5676985" cy="31933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685" y="1915893"/>
            <a:ext cx="5676984" cy="31933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231" y="337141"/>
            <a:ext cx="2011438" cy="62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1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5906" y="1896520"/>
            <a:ext cx="7308124" cy="4961480"/>
          </a:xfrm>
        </p:spPr>
        <p:txBody>
          <a:bodyPr>
            <a:noAutofit/>
          </a:bodyPr>
          <a:lstStyle/>
          <a:p>
            <a:pPr marL="317500" indent="-303213">
              <a:lnSpc>
                <a:spcPct val="100000"/>
              </a:lnSpc>
            </a:pPr>
            <a:r>
              <a:rPr lang="ru-RU" sz="2200" smtClean="0"/>
              <a:t>Как </a:t>
            </a:r>
            <a:r>
              <a:rPr lang="ru-RU" sz="2200" dirty="0" smtClean="0"/>
              <a:t>вы думаете, зачем в начале фильма нам рассказали историю про падающие звезды и желания?</a:t>
            </a:r>
          </a:p>
          <a:p>
            <a:pPr marL="317500" indent="-303213">
              <a:lnSpc>
                <a:spcPct val="100000"/>
              </a:lnSpc>
            </a:pPr>
            <a:r>
              <a:rPr lang="ru-RU" sz="2200" dirty="0" smtClean="0"/>
              <a:t>Что происходит на самом деле, когда мы видим, как звезда «падает»?</a:t>
            </a:r>
          </a:p>
          <a:p>
            <a:pPr marL="317500" indent="-303213">
              <a:lnSpc>
                <a:spcPct val="100000"/>
              </a:lnSpc>
            </a:pPr>
            <a:r>
              <a:rPr lang="ru-RU" sz="2200" dirty="0" smtClean="0"/>
              <a:t>Почему нужно загадывать желание, когда видишь падающую звезду?</a:t>
            </a:r>
          </a:p>
          <a:p>
            <a:pPr marL="317500" indent="-303213">
              <a:lnSpc>
                <a:spcPct val="100000"/>
              </a:lnSpc>
            </a:pPr>
            <a:r>
              <a:rPr lang="ru-RU" sz="2200" dirty="0" smtClean="0"/>
              <a:t>Правда ли, что желания сбываются?</a:t>
            </a:r>
          </a:p>
          <a:p>
            <a:pPr marL="317500" indent="-303213">
              <a:lnSpc>
                <a:spcPct val="100000"/>
              </a:lnSpc>
            </a:pPr>
            <a:r>
              <a:rPr lang="ru-RU" sz="2200" dirty="0" smtClean="0"/>
              <a:t>Есть ли другой способ исполнить желания? Давайте порассуждаем вместе. </a:t>
            </a:r>
          </a:p>
          <a:p>
            <a:pPr marL="317500" indent="-303213">
              <a:lnSpc>
                <a:spcPct val="100000"/>
              </a:lnSpc>
              <a:buNone/>
            </a:pPr>
            <a:endParaRPr lang="ru-RU" sz="2200" dirty="0" smtClean="0"/>
          </a:p>
          <a:p>
            <a:pPr marL="12700" indent="304800">
              <a:lnSpc>
                <a:spcPct val="100000"/>
              </a:lnSpc>
              <a:buNone/>
            </a:pPr>
            <a:r>
              <a:rPr lang="ru-RU" sz="2200" i="1" dirty="0"/>
              <a:t>Слайд 5</a:t>
            </a:r>
          </a:p>
          <a:p>
            <a:pPr marL="317500" indent="-303213">
              <a:lnSpc>
                <a:spcPct val="100000"/>
              </a:lnSpc>
            </a:pPr>
            <a:endParaRPr lang="ru-RU" sz="2200" dirty="0" smtClean="0"/>
          </a:p>
          <a:p>
            <a:pPr marL="317500" indent="-303213">
              <a:lnSpc>
                <a:spcPct val="100000"/>
              </a:lnSpc>
              <a:buNone/>
            </a:pPr>
            <a:endParaRPr lang="ru-RU" sz="2200" dirty="0" smtClean="0"/>
          </a:p>
          <a:p>
            <a:pPr marL="317500" indent="-303213">
              <a:lnSpc>
                <a:spcPct val="100000"/>
              </a:lnSpc>
              <a:buNone/>
            </a:pPr>
            <a:endParaRPr lang="ru-RU" sz="2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70" y="-9500"/>
            <a:ext cx="2926630" cy="141522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922989" y="-4874157"/>
            <a:ext cx="6233959" cy="6279882"/>
          </a:xfrm>
          <a:prstGeom prst="ellipse">
            <a:avLst/>
          </a:prstGeom>
          <a:gradFill flip="none" rotWithShape="1">
            <a:gsLst>
              <a:gs pos="0">
                <a:srgbClr val="FF3D00"/>
              </a:gs>
              <a:gs pos="100000">
                <a:srgbClr val="FF98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47863" y="205363"/>
            <a:ext cx="3584210" cy="804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ru-RU" sz="2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Обсуждение. Падающая звезда</a:t>
            </a:r>
            <a:endParaRPr lang="ru-RU" sz="28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99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83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0953" y="1853266"/>
            <a:ext cx="8538030" cy="49614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dirty="0" smtClean="0"/>
              <a:t>Финал этой истории довольно необычный. Давайте его обсудим. Что случилось в финале? </a:t>
            </a:r>
            <a:endParaRPr lang="ru-RU" sz="2200" dirty="0"/>
          </a:p>
          <a:p>
            <a:pPr>
              <a:lnSpc>
                <a:spcPct val="100000"/>
              </a:lnSpc>
            </a:pPr>
            <a:r>
              <a:rPr lang="ru-RU" sz="2200" dirty="0" smtClean="0"/>
              <a:t>Получается, что Казбек «подслушивал» все разговоры?</a:t>
            </a:r>
          </a:p>
          <a:p>
            <a:pPr>
              <a:lnSpc>
                <a:spcPct val="100000"/>
              </a:lnSpc>
            </a:pPr>
            <a:r>
              <a:rPr lang="ru-RU" sz="2200" dirty="0" smtClean="0"/>
              <a:t>Почему все обитатели станции возмутились? Какое правило нарушил Казбек?</a:t>
            </a:r>
          </a:p>
          <a:p>
            <a:pPr>
              <a:lnSpc>
                <a:spcPct val="100000"/>
              </a:lnSpc>
            </a:pPr>
            <a:r>
              <a:rPr lang="ru-RU" sz="2200" dirty="0" smtClean="0"/>
              <a:t>Можно ли после этого считать Казбека внимательным другом?</a:t>
            </a:r>
          </a:p>
          <a:p>
            <a:pPr>
              <a:lnSpc>
                <a:spcPct val="100000"/>
              </a:lnSpc>
            </a:pPr>
            <a:r>
              <a:rPr lang="ru-RU" sz="2200" dirty="0" smtClean="0"/>
              <a:t>Как он мог поступить по-другому?</a:t>
            </a:r>
          </a:p>
          <a:p>
            <a:pPr>
              <a:lnSpc>
                <a:spcPct val="100000"/>
              </a:lnSpc>
            </a:pPr>
            <a:r>
              <a:rPr lang="ru-RU" sz="2200" dirty="0" smtClean="0"/>
              <a:t>Ответим на вопрос: если </a:t>
            </a:r>
            <a:r>
              <a:rPr lang="ru-RU" sz="2200" dirty="0"/>
              <a:t>сравнить Белку и Казбека, то про кого можно сказать, что этот герой более внимательный</a:t>
            </a:r>
            <a:r>
              <a:rPr lang="ru-RU" sz="2200" dirty="0" smtClean="0"/>
              <a:t>?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200" dirty="0" smtClean="0"/>
          </a:p>
          <a:p>
            <a:pPr marL="230188" indent="0">
              <a:lnSpc>
                <a:spcPct val="100000"/>
              </a:lnSpc>
              <a:buNone/>
            </a:pPr>
            <a:r>
              <a:rPr lang="ru-RU" sz="2200" i="1" dirty="0"/>
              <a:t>Слайд </a:t>
            </a:r>
            <a:r>
              <a:rPr lang="ru-RU" sz="2200" i="1" dirty="0" smtClean="0"/>
              <a:t>6</a:t>
            </a:r>
            <a:endParaRPr lang="ru-RU" sz="2200" i="1" dirty="0"/>
          </a:p>
          <a:p>
            <a:pPr>
              <a:lnSpc>
                <a:spcPct val="100000"/>
              </a:lnSpc>
            </a:pPr>
            <a:endParaRPr lang="ru-RU" sz="2200" dirty="0" smtClean="0"/>
          </a:p>
          <a:p>
            <a:pPr marL="0" indent="0">
              <a:lnSpc>
                <a:spcPct val="100000"/>
              </a:lnSpc>
              <a:buNone/>
            </a:pPr>
            <a:endParaRPr lang="ru-RU" sz="2200" dirty="0" smtClean="0"/>
          </a:p>
          <a:p>
            <a:pPr marL="0" indent="0">
              <a:lnSpc>
                <a:spcPct val="100000"/>
              </a:lnSpc>
              <a:buNone/>
            </a:pPr>
            <a:endParaRPr lang="ru-RU" sz="2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70" y="-9500"/>
            <a:ext cx="2926630" cy="141522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922989" y="-4874157"/>
            <a:ext cx="6233959" cy="6279882"/>
          </a:xfrm>
          <a:prstGeom prst="ellipse">
            <a:avLst/>
          </a:prstGeom>
          <a:gradFill flip="none" rotWithShape="1">
            <a:gsLst>
              <a:gs pos="0">
                <a:srgbClr val="FF3D00"/>
              </a:gs>
              <a:gs pos="100000">
                <a:srgbClr val="FF98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47863" y="263419"/>
            <a:ext cx="3584210" cy="804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ru-RU" sz="2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Обсуждение. Финал</a:t>
            </a:r>
            <a:endParaRPr lang="ru-RU" sz="28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568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99" y="1840901"/>
            <a:ext cx="5646572" cy="31761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00" y="1840902"/>
            <a:ext cx="5700632" cy="32066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231" y="337141"/>
            <a:ext cx="2011438" cy="62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55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6188" y="2136916"/>
            <a:ext cx="8487559" cy="4100396"/>
          </a:xfrm>
        </p:spPr>
        <p:txBody>
          <a:bodyPr>
            <a:normAutofit/>
          </a:bodyPr>
          <a:lstStyle/>
          <a:p>
            <a:pPr marL="360363" indent="-317500">
              <a:lnSpc>
                <a:spcPct val="100000"/>
              </a:lnSpc>
              <a:buNone/>
            </a:pPr>
            <a:endParaRPr lang="ru-RU" sz="2200" dirty="0"/>
          </a:p>
          <a:p>
            <a:pPr marL="360363" indent="-317500">
              <a:lnSpc>
                <a:spcPct val="100000"/>
              </a:lnSpc>
            </a:pPr>
            <a:r>
              <a:rPr lang="ru-RU" sz="2200" dirty="0" smtClean="0"/>
              <a:t>Творческое задание. </a:t>
            </a:r>
            <a:r>
              <a:rPr lang="ru-RU" sz="2200" dirty="0"/>
              <a:t>Делимся на 2 команды: команда Казбека и команда Белки. Команда Казбека будет загадывать желания, а команда Белки будет </a:t>
            </a:r>
            <a:r>
              <a:rPr lang="ru-RU" sz="2200" dirty="0" smtClean="0"/>
              <a:t>придумывать, </a:t>
            </a:r>
            <a:r>
              <a:rPr lang="ru-RU" sz="2200" dirty="0"/>
              <a:t>как их осуществить</a:t>
            </a:r>
            <a:r>
              <a:rPr lang="ru-RU" sz="2200" dirty="0" smtClean="0"/>
              <a:t>. </a:t>
            </a:r>
            <a:r>
              <a:rPr lang="en-US" sz="2200" i="1" dirty="0"/>
              <a:t>C</a:t>
            </a:r>
            <a:r>
              <a:rPr lang="ru-RU" sz="2200" i="1" dirty="0" smtClean="0"/>
              <a:t>лайд 7</a:t>
            </a:r>
          </a:p>
          <a:p>
            <a:pPr marL="360363" indent="-317500">
              <a:lnSpc>
                <a:spcPct val="100000"/>
              </a:lnSpc>
            </a:pPr>
            <a:r>
              <a:rPr lang="ru-RU" sz="2200" dirty="0" smtClean="0"/>
              <a:t>Напишите на листочке список тех желаний, которые вы сможете исполнить сами для себя. </a:t>
            </a:r>
            <a:r>
              <a:rPr lang="en-US" sz="2200" i="1" dirty="0"/>
              <a:t>C</a:t>
            </a:r>
            <a:r>
              <a:rPr lang="ru-RU" sz="2200" i="1" dirty="0" smtClean="0"/>
              <a:t>лайд 8</a:t>
            </a:r>
          </a:p>
          <a:p>
            <a:pPr marL="360363" indent="-317500">
              <a:lnSpc>
                <a:spcPct val="100000"/>
              </a:lnSpc>
            </a:pPr>
            <a:r>
              <a:rPr lang="ru-RU" sz="2200" dirty="0" smtClean="0"/>
              <a:t>Придумайте и нарисуйте продолжение истории про Белку и Казбека.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70" y="-9500"/>
            <a:ext cx="2926630" cy="141522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922989" y="-4874157"/>
            <a:ext cx="6233959" cy="6279882"/>
          </a:xfrm>
          <a:prstGeom prst="ellipse">
            <a:avLst/>
          </a:prstGeom>
          <a:gradFill flip="none" rotWithShape="1">
            <a:gsLst>
              <a:gs pos="0">
                <a:srgbClr val="FF3D00"/>
              </a:gs>
              <a:gs pos="100000">
                <a:srgbClr val="FF98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47863" y="263419"/>
            <a:ext cx="3584210" cy="804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ru-RU" sz="2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Активность</a:t>
            </a:r>
            <a:endParaRPr lang="ru-RU" sz="28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123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5" r="11209"/>
          <a:stretch/>
        </p:blipFill>
        <p:spPr>
          <a:xfrm>
            <a:off x="2002971" y="367525"/>
            <a:ext cx="2641600" cy="2635416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r="12516"/>
          <a:stretch/>
        </p:blipFill>
        <p:spPr>
          <a:xfrm>
            <a:off x="7779656" y="367525"/>
            <a:ext cx="2641601" cy="2635416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2127" y="3052377"/>
            <a:ext cx="2018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Команда Казбека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91270" y="3044279"/>
            <a:ext cx="2018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Команда Белки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орт с кремом, фруктовый торт с вишней и орехами, торт png - cкачать  бесплатно рендер Торты и пирожные на Artage.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428" y="4441674"/>
            <a:ext cx="1999343" cy="149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онка футбольный мяч - Png картинки и иконки без фон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471" y="4360951"/>
            <a:ext cx="1514054" cy="151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опросительный знак 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65" y="4357487"/>
            <a:ext cx="723516" cy="130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230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2041" y="399250"/>
            <a:ext cx="10747917" cy="474591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200" b="1" dirty="0"/>
              <a:t>Тема</a:t>
            </a:r>
            <a:r>
              <a:rPr lang="ru-RU" sz="2200" dirty="0"/>
              <a:t>: </a:t>
            </a:r>
            <a:r>
              <a:rPr lang="ru-RU" sz="2200" dirty="0" smtClean="0"/>
              <a:t>Как исполняются желания</a:t>
            </a:r>
            <a:endParaRPr lang="ru-RU" sz="2200" dirty="0"/>
          </a:p>
          <a:p>
            <a:pPr>
              <a:spcBef>
                <a:spcPts val="600"/>
              </a:spcBef>
            </a:pPr>
            <a:r>
              <a:rPr lang="ru-RU" sz="2200" b="1" dirty="0" smtClean="0"/>
              <a:t>Цель</a:t>
            </a:r>
            <a:r>
              <a:rPr lang="ru-RU" sz="2200" dirty="0" smtClean="0"/>
              <a:t>: Получение знаний о потребностях, желаниях и их реализации.</a:t>
            </a:r>
          </a:p>
          <a:p>
            <a:pPr>
              <a:spcBef>
                <a:spcPts val="600"/>
              </a:spcBef>
            </a:pPr>
            <a:r>
              <a:rPr lang="ru-RU" sz="2200" b="1" dirty="0" smtClean="0"/>
              <a:t>Задачи</a:t>
            </a:r>
            <a:r>
              <a:rPr lang="ru-RU" sz="2200" dirty="0" smtClean="0"/>
              <a:t>: </a:t>
            </a:r>
          </a:p>
          <a:p>
            <a:pPr marL="496888" indent="-265113">
              <a:spcBef>
                <a:spcPts val="600"/>
              </a:spcBef>
              <a:buFontTx/>
              <a:buChar char="-"/>
            </a:pPr>
            <a:r>
              <a:rPr lang="ru-RU" sz="2200" dirty="0" smtClean="0"/>
              <a:t>Повысить внимательность</a:t>
            </a:r>
          </a:p>
          <a:p>
            <a:pPr marL="496888" indent="-265113">
              <a:spcBef>
                <a:spcPts val="600"/>
              </a:spcBef>
              <a:buFontTx/>
              <a:buChar char="-"/>
            </a:pPr>
            <a:r>
              <a:rPr lang="ru-RU" sz="2200" dirty="0" smtClean="0"/>
              <a:t>Развить коммуникативные способности</a:t>
            </a:r>
          </a:p>
          <a:p>
            <a:pPr marL="496888" indent="-265113">
              <a:spcBef>
                <a:spcPts val="600"/>
              </a:spcBef>
              <a:buFontTx/>
              <a:buChar char="-"/>
            </a:pPr>
            <a:r>
              <a:rPr lang="ru-RU" sz="2200" dirty="0" smtClean="0"/>
              <a:t>Научиться определять какие желания бывают и как их осуществить</a:t>
            </a:r>
          </a:p>
          <a:p>
            <a:pPr>
              <a:spcBef>
                <a:spcPts val="600"/>
              </a:spcBef>
            </a:pPr>
            <a:r>
              <a:rPr lang="ru-RU" sz="2200" b="1" dirty="0" smtClean="0"/>
              <a:t>Ресурсы</a:t>
            </a:r>
            <a:r>
              <a:rPr lang="ru-RU" sz="2200" dirty="0"/>
              <a:t>: просмотровый </a:t>
            </a:r>
            <a:r>
              <a:rPr lang="ru-RU" sz="2200" dirty="0" smtClean="0"/>
              <a:t>зал</a:t>
            </a:r>
            <a:r>
              <a:rPr lang="en-US" sz="2200" dirty="0" smtClean="0"/>
              <a:t> c </a:t>
            </a:r>
            <a:r>
              <a:rPr lang="ru-RU" sz="2200" dirty="0" smtClean="0"/>
              <a:t>затемнением окон, </a:t>
            </a:r>
            <a:r>
              <a:rPr lang="ru-RU" sz="2200" dirty="0"/>
              <a:t>кинопроектор, </a:t>
            </a:r>
            <a:r>
              <a:rPr lang="ru-RU" sz="2200" dirty="0" smtClean="0"/>
              <a:t>микрофон</a:t>
            </a:r>
            <a:endParaRPr lang="ru-RU" sz="2200" dirty="0"/>
          </a:p>
          <a:p>
            <a:pPr>
              <a:spcBef>
                <a:spcPts val="600"/>
              </a:spcBef>
            </a:pPr>
            <a:r>
              <a:rPr lang="ru-RU" sz="2200" b="1" dirty="0" smtClean="0"/>
              <a:t>Структура</a:t>
            </a:r>
            <a:r>
              <a:rPr lang="ru-RU" sz="2200" dirty="0" smtClean="0"/>
              <a:t>: </a:t>
            </a:r>
          </a:p>
          <a:p>
            <a:pPr marL="496888" indent="-265113">
              <a:spcBef>
                <a:spcPts val="600"/>
              </a:spcBef>
              <a:buAutoNum type="arabicPeriod"/>
            </a:pPr>
            <a:r>
              <a:rPr lang="ru-RU" sz="2200" dirty="0" smtClean="0"/>
              <a:t>Создание контекста</a:t>
            </a:r>
          </a:p>
          <a:p>
            <a:pPr marL="496888" indent="-265113">
              <a:spcBef>
                <a:spcPts val="600"/>
              </a:spcBef>
              <a:buAutoNum type="arabicPeriod"/>
            </a:pPr>
            <a:r>
              <a:rPr lang="ru-RU" sz="2200" dirty="0" smtClean="0"/>
              <a:t>Вводная акцентирующая беседа</a:t>
            </a:r>
          </a:p>
          <a:p>
            <a:pPr marL="496888" indent="-265113">
              <a:spcBef>
                <a:spcPts val="600"/>
              </a:spcBef>
              <a:buAutoNum type="arabicPeriod"/>
            </a:pPr>
            <a:r>
              <a:rPr lang="ru-RU" sz="2200" dirty="0" smtClean="0"/>
              <a:t>Просмотр фильма</a:t>
            </a:r>
          </a:p>
          <a:p>
            <a:pPr marL="496888" indent="-265113">
              <a:spcBef>
                <a:spcPts val="600"/>
              </a:spcBef>
              <a:buAutoNum type="arabicPeriod"/>
            </a:pPr>
            <a:r>
              <a:rPr lang="ru-RU" sz="2200" dirty="0" smtClean="0"/>
              <a:t>Обсуждение</a:t>
            </a:r>
          </a:p>
          <a:p>
            <a:pPr marL="496888" indent="-265113">
              <a:spcBef>
                <a:spcPts val="600"/>
              </a:spcBef>
              <a:buAutoNum type="arabicPeriod"/>
            </a:pPr>
            <a:r>
              <a:rPr lang="ru-RU" sz="2200" dirty="0" smtClean="0"/>
              <a:t>Активность</a:t>
            </a:r>
          </a:p>
          <a:p>
            <a:pPr marL="496888" indent="-265113">
              <a:spcBef>
                <a:spcPts val="600"/>
              </a:spcBef>
              <a:buAutoNum type="arabicPeriod"/>
            </a:pPr>
            <a:r>
              <a:rPr lang="ru-RU" sz="2200" dirty="0" smtClean="0"/>
              <a:t>Завершение</a:t>
            </a:r>
          </a:p>
          <a:p>
            <a:pPr>
              <a:spcBef>
                <a:spcPts val="600"/>
              </a:spcBef>
            </a:pPr>
            <a:r>
              <a:rPr lang="ru-RU" sz="2200" b="1" dirty="0" smtClean="0"/>
              <a:t>Аудитория</a:t>
            </a:r>
            <a:r>
              <a:rPr lang="ru-RU" sz="2200" dirty="0"/>
              <a:t>: </a:t>
            </a:r>
            <a:r>
              <a:rPr lang="ru-RU" sz="2200" dirty="0" smtClean="0"/>
              <a:t>младшие школьники и дошкольники</a:t>
            </a:r>
            <a:endParaRPr lang="ru-RU" sz="2200" dirty="0"/>
          </a:p>
          <a:p>
            <a:pPr>
              <a:spcBef>
                <a:spcPts val="600"/>
              </a:spcBef>
            </a:pPr>
            <a:r>
              <a:rPr lang="ru-RU" sz="2200" b="1" dirty="0" smtClean="0"/>
              <a:t>Время занятия</a:t>
            </a:r>
            <a:r>
              <a:rPr lang="ru-RU" sz="2200" dirty="0" smtClean="0"/>
              <a:t>: 40 минут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70" y="-9500"/>
            <a:ext cx="2926630" cy="14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02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0" y="3222828"/>
            <a:ext cx="5181600" cy="16776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u="sng" dirty="0" smtClean="0"/>
              <a:t>ЖЕЛАНИЕ</a:t>
            </a:r>
          </a:p>
          <a:p>
            <a:pPr marL="0" indent="0" algn="ctr">
              <a:buNone/>
            </a:pPr>
            <a:endParaRPr lang="ru-RU" sz="2200" dirty="0" smtClean="0"/>
          </a:p>
          <a:p>
            <a:pPr marL="0" indent="0" algn="ctr">
              <a:buNone/>
            </a:pPr>
            <a:endParaRPr lang="ru-RU" sz="2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67400" y="3222828"/>
            <a:ext cx="5181600" cy="1677630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u="sng" dirty="0" smtClean="0"/>
              <a:t>МОГУ СДЕЛАТЬ САМ</a:t>
            </a:r>
            <a:endParaRPr lang="ru-RU" sz="2200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70" y="-9500"/>
            <a:ext cx="2926630" cy="14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66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9482" y="1581821"/>
            <a:ext cx="7340972" cy="49614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dirty="0" smtClean="0">
                <a:latin typeface="Calibri" charset="0"/>
                <a:ea typeface="Calibri" charset="0"/>
                <a:cs typeface="Calibri" charset="0"/>
              </a:rPr>
              <a:t>Подводим итог просмотра.</a:t>
            </a:r>
          </a:p>
          <a:p>
            <a:pPr>
              <a:lnSpc>
                <a:spcPct val="100000"/>
              </a:lnSpc>
            </a:pPr>
            <a:r>
              <a:rPr lang="ru-RU" sz="2200" dirty="0" smtClean="0">
                <a:latin typeface="Calibri" charset="0"/>
                <a:ea typeface="Calibri" charset="0"/>
                <a:cs typeface="Calibri" charset="0"/>
              </a:rPr>
              <a:t>Кто из героев понравился вам больше всего и почему?</a:t>
            </a:r>
          </a:p>
          <a:p>
            <a:pPr>
              <a:lnSpc>
                <a:spcPct val="100000"/>
              </a:lnSpc>
            </a:pPr>
            <a:r>
              <a:rPr lang="ru-RU" sz="2200" dirty="0" smtClean="0">
                <a:latin typeface="Calibri" charset="0"/>
                <a:ea typeface="Calibri" charset="0"/>
                <a:cs typeface="Calibri" charset="0"/>
              </a:rPr>
              <a:t>Кто вам понравился в начале, а кто в конце фильма? Изменилось ли ваше отношение к героям? Объясните свой ответ.</a:t>
            </a:r>
          </a:p>
          <a:p>
            <a:pPr>
              <a:lnSpc>
                <a:spcPct val="100000"/>
              </a:lnSpc>
            </a:pPr>
            <a:r>
              <a:rPr lang="ru-RU" sz="2200" dirty="0" smtClean="0">
                <a:latin typeface="Calibri" charset="0"/>
                <a:ea typeface="Calibri" charset="0"/>
                <a:cs typeface="Calibri" charset="0"/>
              </a:rPr>
              <a:t>Как бы вы назвали фильм </a:t>
            </a:r>
            <a:r>
              <a:rPr lang="ru-RU" sz="2200" dirty="0" smtClean="0">
                <a:latin typeface="Calibri" charset="0"/>
                <a:ea typeface="Calibri" charset="0"/>
                <a:cs typeface="Calibri" charset="0"/>
              </a:rPr>
              <a:t>по-своему</a:t>
            </a:r>
            <a:r>
              <a:rPr lang="ru-RU" sz="2200" dirty="0" smtClean="0">
                <a:latin typeface="Calibri" charset="0"/>
                <a:ea typeface="Calibri" charset="0"/>
                <a:cs typeface="Calibri" charset="0"/>
              </a:rPr>
              <a:t>?</a:t>
            </a:r>
          </a:p>
          <a:p>
            <a:pPr>
              <a:lnSpc>
                <a:spcPct val="100000"/>
              </a:lnSpc>
            </a:pPr>
            <a:r>
              <a:rPr lang="ru-RU" sz="2200" dirty="0" smtClean="0">
                <a:latin typeface="Calibri" charset="0"/>
                <a:ea typeface="Calibri" charset="0"/>
                <a:cs typeface="Calibri" charset="0"/>
              </a:rPr>
              <a:t>Что важного для вас вы запомнили из сегодняшнего занятия?</a:t>
            </a:r>
          </a:p>
          <a:p>
            <a:pPr>
              <a:lnSpc>
                <a:spcPct val="100000"/>
              </a:lnSpc>
            </a:pPr>
            <a:r>
              <a:rPr lang="ru-RU" sz="2200" dirty="0" smtClean="0">
                <a:latin typeface="Calibri" charset="0"/>
                <a:ea typeface="Calibri" charset="0"/>
                <a:cs typeface="Calibri" charset="0"/>
              </a:rPr>
              <a:t>Продолжите предложение: </a:t>
            </a:r>
            <a:br>
              <a:rPr lang="ru-RU" sz="22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ru-RU" sz="2200" dirty="0" smtClean="0">
                <a:latin typeface="Calibri" charset="0"/>
                <a:ea typeface="Calibri" charset="0"/>
                <a:cs typeface="Calibri" charset="0"/>
              </a:rPr>
              <a:t>Самым интересным сегодня для меня было узнать, что …</a:t>
            </a:r>
            <a:endParaRPr lang="en-US" sz="2200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</a:pPr>
            <a:endParaRPr lang="ru-RU" sz="2200" dirty="0">
              <a:latin typeface="Calibri" charset="0"/>
              <a:ea typeface="Calibri" charset="0"/>
              <a:cs typeface="Calibri" charset="0"/>
            </a:endParaRPr>
          </a:p>
          <a:p>
            <a:pPr marL="0" indent="273050">
              <a:lnSpc>
                <a:spcPct val="100000"/>
              </a:lnSpc>
              <a:buNone/>
            </a:pPr>
            <a:r>
              <a:rPr lang="ru-RU" sz="2200" i="1" dirty="0" smtClean="0">
                <a:latin typeface="Calibri" charset="0"/>
                <a:ea typeface="Calibri" charset="0"/>
                <a:cs typeface="Calibri" charset="0"/>
              </a:rPr>
              <a:t>Спасибо, друзья, и до скорой встречи!</a:t>
            </a:r>
          </a:p>
          <a:p>
            <a:pPr>
              <a:lnSpc>
                <a:spcPct val="100000"/>
              </a:lnSpc>
            </a:pPr>
            <a:endParaRPr lang="ru-RU" sz="2200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</a:pPr>
            <a:endParaRPr lang="ru-RU" sz="2200" dirty="0" smtClean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70" y="-9500"/>
            <a:ext cx="2926630" cy="141522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922989" y="-4874157"/>
            <a:ext cx="6233959" cy="6279882"/>
          </a:xfrm>
          <a:prstGeom prst="ellipse">
            <a:avLst/>
          </a:prstGeom>
          <a:gradFill flip="none" rotWithShape="1">
            <a:gsLst>
              <a:gs pos="0">
                <a:srgbClr val="FF3D00"/>
              </a:gs>
              <a:gs pos="100000">
                <a:srgbClr val="FF98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47863" y="287548"/>
            <a:ext cx="3584210" cy="804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ru-RU" sz="2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Итоги</a:t>
            </a:r>
            <a:endParaRPr lang="ru-RU" sz="28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852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70" y="-9500"/>
            <a:ext cx="2926630" cy="14152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197" y="1625079"/>
            <a:ext cx="1040354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200" b="1" dirty="0" smtClean="0"/>
              <a:t>Анимационный </a:t>
            </a:r>
            <a:r>
              <a:rPr lang="ru-RU" sz="2200" b="1" dirty="0"/>
              <a:t>фильм </a:t>
            </a:r>
            <a:r>
              <a:rPr lang="ru-RU" sz="2200" b="1" dirty="0" smtClean="0"/>
              <a:t>«Белка и Стрелка. Тайны космоса. Желания для Белки»</a:t>
            </a:r>
            <a:endParaRPr lang="en-US" sz="2200" b="1" dirty="0" smtClean="0"/>
          </a:p>
          <a:p>
            <a:pPr>
              <a:spcBef>
                <a:spcPts val="600"/>
              </a:spcBef>
            </a:pPr>
            <a:r>
              <a:rPr lang="ru-RU" sz="2200" dirty="0" smtClean="0"/>
              <a:t>Режиссер: Андрей </a:t>
            </a:r>
            <a:r>
              <a:rPr lang="ru-RU" sz="2200" dirty="0" err="1" smtClean="0"/>
              <a:t>Рубецкой</a:t>
            </a:r>
            <a:endParaRPr lang="ru-RU" sz="2200" dirty="0" smtClean="0"/>
          </a:p>
          <a:p>
            <a:pPr>
              <a:spcBef>
                <a:spcPts val="600"/>
              </a:spcBef>
            </a:pPr>
            <a:r>
              <a:rPr lang="ru-RU" sz="2200" dirty="0" smtClean="0"/>
              <a:t>Страна: Россия</a:t>
            </a:r>
          </a:p>
          <a:p>
            <a:pPr>
              <a:spcBef>
                <a:spcPts val="600"/>
              </a:spcBef>
            </a:pPr>
            <a:r>
              <a:rPr lang="ru-RU" sz="2200" dirty="0" smtClean="0"/>
              <a:t>Год: 2020</a:t>
            </a:r>
          </a:p>
          <a:p>
            <a:pPr>
              <a:spcBef>
                <a:spcPts val="600"/>
              </a:spcBef>
            </a:pPr>
            <a:r>
              <a:rPr lang="ru-RU" sz="2200" dirty="0" smtClean="0"/>
              <a:t>Длительность: 6 минут </a:t>
            </a:r>
            <a:endParaRPr lang="ru-RU" sz="2200" dirty="0"/>
          </a:p>
          <a:p>
            <a:pPr>
              <a:spcBef>
                <a:spcPts val="600"/>
              </a:spcBef>
            </a:pPr>
            <a:r>
              <a:rPr lang="ru-RU" sz="2200" b="1" dirty="0"/>
              <a:t>Ссылка на просмотр</a:t>
            </a:r>
            <a:r>
              <a:rPr lang="ru-RU" sz="2200" dirty="0"/>
              <a:t>:</a:t>
            </a:r>
            <a:r>
              <a:rPr lang="en-US" sz="2200" dirty="0"/>
              <a:t> </a:t>
            </a:r>
            <a:r>
              <a:rPr lang="en-US" sz="2200" u="sng" dirty="0">
                <a:hlinkClick r:id="rId3"/>
              </a:rPr>
              <a:t>https://</a:t>
            </a:r>
            <a:r>
              <a:rPr lang="en-US" sz="2200" u="sng" dirty="0" smtClean="0">
                <a:hlinkClick r:id="rId3"/>
              </a:rPr>
              <a:t>zeroplus.tv/film/belka-i-strelka-tayny-kosmosa-zhelaniya-dlya-belki</a:t>
            </a:r>
            <a:r>
              <a:rPr lang="ru-RU" sz="2200" u="sng" dirty="0" smtClean="0"/>
              <a:t> </a:t>
            </a:r>
            <a:endParaRPr lang="en-US" sz="2200" u="sng" dirty="0" smtClean="0"/>
          </a:p>
          <a:p>
            <a:pPr>
              <a:spcBef>
                <a:spcPts val="600"/>
              </a:spcBef>
            </a:pPr>
            <a:r>
              <a:rPr lang="ru-RU" sz="2200" b="1" dirty="0" smtClean="0"/>
              <a:t>Аннотация:</a:t>
            </a:r>
            <a:endParaRPr lang="ru-RU" sz="2200" dirty="0"/>
          </a:p>
          <a:p>
            <a:pPr>
              <a:spcBef>
                <a:spcPts val="600"/>
              </a:spcBef>
            </a:pPr>
            <a:r>
              <a:rPr lang="ru-RU" sz="2200" i="1" dirty="0"/>
              <a:t>Когда в небе падают звезды, нужно загадывать желания… Вот Белка и загадывала и они сбывались… но кто-то очень старался, чтобы они сбывались</a:t>
            </a:r>
            <a:r>
              <a:rPr lang="ru-RU" sz="2200" i="1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ru-RU" sz="2200" b="1" dirty="0" smtClean="0"/>
              <a:t>Ключи: </a:t>
            </a:r>
            <a:r>
              <a:rPr lang="ru-RU" sz="2200" dirty="0" smtClean="0"/>
              <a:t>забота, выбор и поступки, дружба, воображение, приключения, чудеса, космос, мечта, достижения.</a:t>
            </a:r>
            <a:endParaRPr lang="ru-RU" sz="2200" i="1" dirty="0" smtClean="0"/>
          </a:p>
        </p:txBody>
      </p:sp>
      <p:sp>
        <p:nvSpPr>
          <p:cNvPr id="8" name="Овал 7"/>
          <p:cNvSpPr/>
          <p:nvPr/>
        </p:nvSpPr>
        <p:spPr>
          <a:xfrm>
            <a:off x="2922989" y="-4874157"/>
            <a:ext cx="6233959" cy="6279882"/>
          </a:xfrm>
          <a:prstGeom prst="ellipse">
            <a:avLst/>
          </a:prstGeom>
          <a:gradFill flip="none" rotWithShape="1">
            <a:gsLst>
              <a:gs pos="0">
                <a:srgbClr val="FF3D00"/>
              </a:gs>
              <a:gs pos="100000">
                <a:srgbClr val="FF98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141046" y="194438"/>
            <a:ext cx="3797846" cy="804150"/>
          </a:xfrm>
        </p:spPr>
        <p:txBody>
          <a:bodyPr>
            <a:noAutofit/>
          </a:bodyPr>
          <a:lstStyle/>
          <a:p>
            <a:pPr algn="ctr"/>
            <a:r>
              <a:rPr lang="ru-RU" sz="2800" b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Киноматериал</a:t>
            </a:r>
            <a:endParaRPr lang="ru-RU" sz="28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941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549"/>
            <a:ext cx="7175588" cy="41003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5" y="0"/>
            <a:ext cx="5022276" cy="39550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4" y="3898445"/>
            <a:ext cx="5022276" cy="29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44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2365" y="2256345"/>
            <a:ext cx="8275206" cy="3080688"/>
          </a:xfrm>
        </p:spPr>
        <p:txBody>
          <a:bodyPr>
            <a:normAutofit/>
          </a:bodyPr>
          <a:lstStyle/>
          <a:p>
            <a:pPr marL="317500" indent="0">
              <a:buNone/>
            </a:pPr>
            <a:r>
              <a:rPr lang="ru-RU" sz="2200" i="1" dirty="0" smtClean="0"/>
              <a:t>Слайд 1</a:t>
            </a:r>
            <a:endParaRPr lang="en-US" sz="2200" i="1" dirty="0"/>
          </a:p>
          <a:p>
            <a:pPr marL="317500" indent="-317500"/>
            <a:r>
              <a:rPr lang="ru-RU" sz="2200" dirty="0" smtClean="0"/>
              <a:t>Знаете ли вы, что означают все эти предметы? Вспомните мультфильмы, где эти предметы были очень важными.</a:t>
            </a:r>
          </a:p>
          <a:p>
            <a:pPr marL="317500" indent="-317500"/>
            <a:r>
              <a:rPr lang="ru-RU" sz="2200" dirty="0" smtClean="0"/>
              <a:t>Скажите в чем их особенность?</a:t>
            </a:r>
          </a:p>
          <a:p>
            <a:pPr marL="317500" indent="-317500"/>
            <a:r>
              <a:rPr lang="ru-RU" sz="2200" dirty="0" smtClean="0"/>
              <a:t>Давайте вспомним какой-то предмет из нашего окружающего мира, который тоже может выполнять наши желания.</a:t>
            </a:r>
          </a:p>
          <a:p>
            <a:pPr marL="317500" indent="-317500"/>
            <a:r>
              <a:rPr lang="ru-RU" sz="2200" dirty="0" smtClean="0"/>
              <a:t>Подумайте и найдите ответ к загадке: Что есть у человека аналогичное волшебным предметам? (руки, голова, сердце)</a:t>
            </a:r>
          </a:p>
          <a:p>
            <a:pPr marL="317500" indent="-317500"/>
            <a:endParaRPr lang="ru-RU" sz="2200" dirty="0" smtClean="0"/>
          </a:p>
          <a:p>
            <a:pPr marL="317500" indent="-317500"/>
            <a:endParaRPr lang="ru-RU" sz="2200" dirty="0" smtClean="0"/>
          </a:p>
          <a:p>
            <a:pPr marL="317500" indent="-317500"/>
            <a:endParaRPr lang="en-US" sz="2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70" y="-9500"/>
            <a:ext cx="2926630" cy="141522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922989" y="-4874157"/>
            <a:ext cx="6233959" cy="6279882"/>
          </a:xfrm>
          <a:prstGeom prst="ellipse">
            <a:avLst/>
          </a:prstGeom>
          <a:gradFill flip="none" rotWithShape="1">
            <a:gsLst>
              <a:gs pos="0">
                <a:srgbClr val="FF3D00"/>
              </a:gs>
              <a:gs pos="100000">
                <a:srgbClr val="FF98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141046" y="165410"/>
            <a:ext cx="3797846" cy="80415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1. </a:t>
            </a:r>
            <a:r>
              <a:rPr lang="ru-RU" sz="2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Создание контекста</a:t>
            </a:r>
            <a:endParaRPr lang="ru-RU" sz="28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080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774" y="1672495"/>
            <a:ext cx="8083741" cy="4961480"/>
          </a:xfrm>
        </p:spPr>
        <p:txBody>
          <a:bodyPr>
            <a:noAutofit/>
          </a:bodyPr>
          <a:lstStyle/>
          <a:p>
            <a:pPr marL="317500" indent="-317500"/>
            <a:r>
              <a:rPr lang="ru-RU" sz="2200" dirty="0" smtClean="0"/>
              <a:t>Сегодня мы с вами смотрим анимационный фильм «Белка и Стрелка. Желания для Белки». </a:t>
            </a:r>
          </a:p>
          <a:p>
            <a:pPr marL="317500" indent="-317500"/>
            <a:r>
              <a:rPr lang="ru-RU" sz="2200" dirty="0" smtClean="0"/>
              <a:t>Прежде чем мы посмотрим мультфильм, обсудим, о чём же может быть фильм с таким названием?</a:t>
            </a:r>
          </a:p>
          <a:p>
            <a:pPr marL="317500" indent="-317500"/>
            <a:r>
              <a:rPr lang="ru-RU" sz="2200" dirty="0" smtClean="0"/>
              <a:t>Кто знает, что значит «загадать желание»? </a:t>
            </a:r>
          </a:p>
          <a:p>
            <a:pPr marL="317500" indent="-317500"/>
            <a:r>
              <a:rPr lang="ru-RU" sz="2200" dirty="0" smtClean="0"/>
              <a:t>Какие бывают желания? </a:t>
            </a:r>
          </a:p>
          <a:p>
            <a:pPr marL="317500" indent="-317500"/>
            <a:r>
              <a:rPr lang="ru-RU" sz="2200" dirty="0" smtClean="0"/>
              <a:t>Как вы думаете, почему люди хотят, чтобы их желания сбывались? А что бывает, когда желания не сбываются?</a:t>
            </a:r>
          </a:p>
          <a:p>
            <a:pPr marL="317500" indent="-317500"/>
            <a:r>
              <a:rPr lang="ru-RU" sz="2200" dirty="0" smtClean="0"/>
              <a:t>Как вы думаете, мы сами можем исполнять желания и быть волшебниками? Почему?</a:t>
            </a:r>
            <a:endParaRPr lang="ru-RU" sz="2200" dirty="0"/>
          </a:p>
          <a:p>
            <a:pPr marL="317500" indent="-317500"/>
            <a:r>
              <a:rPr lang="ru-RU" sz="2200" dirty="0" smtClean="0"/>
              <a:t>Начинаем просмотр. Пожалуйста, будьте внимательными, т.к. после просмотра мы с вами будем обсуждать мультфильм.</a:t>
            </a:r>
          </a:p>
          <a:p>
            <a:pPr marL="317500" indent="-317500"/>
            <a:r>
              <a:rPr lang="ru-RU" sz="2200" dirty="0" smtClean="0"/>
              <a:t>Приятного просмотра!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70" y="-9500"/>
            <a:ext cx="2926630" cy="141522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922989" y="-4874157"/>
            <a:ext cx="6233959" cy="6279882"/>
          </a:xfrm>
          <a:prstGeom prst="ellipse">
            <a:avLst/>
          </a:prstGeom>
          <a:gradFill flip="none" rotWithShape="1">
            <a:gsLst>
              <a:gs pos="0">
                <a:srgbClr val="FF3D00"/>
              </a:gs>
              <a:gs pos="100000">
                <a:srgbClr val="FF98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141046" y="208952"/>
            <a:ext cx="3797846" cy="804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ru-RU" sz="2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Вводная беседа</a:t>
            </a:r>
            <a:endParaRPr lang="ru-RU" sz="28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84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3766" y="2721241"/>
            <a:ext cx="7232404" cy="1580880"/>
          </a:xfrm>
        </p:spPr>
        <p:txBody>
          <a:bodyPr>
            <a:normAutofit/>
          </a:bodyPr>
          <a:lstStyle/>
          <a:p>
            <a:pPr marL="317500" indent="-317500"/>
            <a:r>
              <a:rPr lang="ru-RU" sz="2200" dirty="0" smtClean="0"/>
              <a:t>На экране анимационный </a:t>
            </a:r>
            <a:r>
              <a:rPr lang="ru-RU" sz="2200" dirty="0"/>
              <a:t>фильм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«</a:t>
            </a:r>
            <a:r>
              <a:rPr lang="ru-RU" sz="2200" dirty="0"/>
              <a:t>Белка и Стрелка. Тайны космоса. Желания для Белки</a:t>
            </a:r>
            <a:r>
              <a:rPr lang="ru-RU" sz="2200" dirty="0" smtClean="0"/>
              <a:t>».</a:t>
            </a:r>
            <a:endParaRPr lang="en-US" sz="2200" dirty="0" smtClean="0"/>
          </a:p>
          <a:p>
            <a:pPr marL="317500" indent="-317500"/>
            <a:r>
              <a:rPr lang="ru-RU" sz="2200" dirty="0"/>
              <a:t>После внимательного просмотра фильма нам легко будет вести беседу и отвечать на вопросы.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70" y="-9500"/>
            <a:ext cx="2926630" cy="141522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922989" y="-4874157"/>
            <a:ext cx="6233959" cy="6279882"/>
          </a:xfrm>
          <a:prstGeom prst="ellipse">
            <a:avLst/>
          </a:prstGeom>
          <a:gradFill flip="none" rotWithShape="1">
            <a:gsLst>
              <a:gs pos="0">
                <a:srgbClr val="FF3D00"/>
              </a:gs>
              <a:gs pos="100000">
                <a:srgbClr val="FF98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141046" y="208952"/>
            <a:ext cx="3797846" cy="804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ru-RU" sz="2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Просмотр фильма</a:t>
            </a:r>
            <a:endParaRPr lang="ru-RU" sz="28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337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0830" y="1076675"/>
            <a:ext cx="9729249" cy="4961480"/>
          </a:xfrm>
        </p:spPr>
        <p:txBody>
          <a:bodyPr>
            <a:noAutofit/>
          </a:bodyPr>
          <a:lstStyle/>
          <a:p>
            <a:pPr marL="446088" indent="-346075">
              <a:lnSpc>
                <a:spcPct val="100000"/>
              </a:lnSpc>
              <a:buNone/>
            </a:pPr>
            <a:endParaRPr lang="ru-RU" sz="2200" dirty="0" smtClean="0"/>
          </a:p>
          <a:p>
            <a:pPr marL="446088" indent="-346075">
              <a:lnSpc>
                <a:spcPct val="100000"/>
              </a:lnSpc>
            </a:pPr>
            <a:r>
              <a:rPr lang="ru-RU" sz="2200" dirty="0" smtClean="0"/>
              <a:t>Итак, мы посмотрели мультфильм, начнём обсуждение. Расскажите</a:t>
            </a:r>
            <a:r>
              <a:rPr lang="ru-RU" sz="2200" dirty="0"/>
              <a:t> </a:t>
            </a:r>
            <a:r>
              <a:rPr lang="ru-RU" sz="2200" dirty="0" smtClean="0"/>
              <a:t>о героях фильма? Кто они? Чем занимаются?</a:t>
            </a:r>
          </a:p>
          <a:p>
            <a:pPr marL="446088" indent="-346075">
              <a:lnSpc>
                <a:spcPct val="100000"/>
              </a:lnSpc>
            </a:pPr>
            <a:r>
              <a:rPr lang="ru-RU" sz="2200" dirty="0" smtClean="0"/>
              <a:t>Как герои фильма общаются другом?</a:t>
            </a:r>
          </a:p>
          <a:p>
            <a:pPr marL="446088" indent="-346075">
              <a:lnSpc>
                <a:spcPct val="100000"/>
              </a:lnSpc>
            </a:pPr>
            <a:r>
              <a:rPr lang="ru-RU" sz="2200" dirty="0" smtClean="0"/>
              <a:t>Чего не хватает обитателям лунной станции?</a:t>
            </a:r>
          </a:p>
          <a:p>
            <a:pPr marL="446088" indent="-346075">
              <a:lnSpc>
                <a:spcPct val="100000"/>
              </a:lnSpc>
            </a:pPr>
            <a:r>
              <a:rPr lang="ru-RU" sz="2200" dirty="0" smtClean="0"/>
              <a:t>Подумайте, на что важно обращать внимание в коллективе, которой находится на другой планете?</a:t>
            </a:r>
          </a:p>
          <a:p>
            <a:pPr marL="446088" indent="-346075">
              <a:lnSpc>
                <a:spcPct val="100000"/>
              </a:lnSpc>
            </a:pPr>
            <a:r>
              <a:rPr lang="ru-RU" sz="2200" dirty="0"/>
              <a:t>Почему Белка была такая </a:t>
            </a:r>
            <a:r>
              <a:rPr lang="ru-RU" sz="2200" dirty="0" smtClean="0"/>
              <a:t>грустная в начале фильма? </a:t>
            </a:r>
            <a:r>
              <a:rPr lang="ru-RU" sz="2200" dirty="0"/>
              <a:t>Как вы думаете, чего ей </a:t>
            </a:r>
            <a:r>
              <a:rPr lang="ru-RU" sz="2200" dirty="0" smtClean="0"/>
              <a:t>не хватало?</a:t>
            </a:r>
          </a:p>
          <a:p>
            <a:pPr marL="446088" indent="-346075">
              <a:lnSpc>
                <a:spcPct val="100000"/>
              </a:lnSpc>
            </a:pPr>
            <a:r>
              <a:rPr lang="ru-RU" sz="2200" dirty="0"/>
              <a:t>Чем отличаются Белка и Казбек друг от друга? Почему они не могут найти общий язык?</a:t>
            </a:r>
          </a:p>
          <a:p>
            <a:pPr marL="446088" indent="-346075">
              <a:lnSpc>
                <a:spcPct val="100000"/>
              </a:lnSpc>
            </a:pPr>
            <a:r>
              <a:rPr lang="ru-RU" sz="2200" dirty="0" smtClean="0"/>
              <a:t>Придумайте по 5 прилагательных, которые характеризуют Белку и Казбека. </a:t>
            </a:r>
          </a:p>
          <a:p>
            <a:pPr marL="446088" indent="0">
              <a:lnSpc>
                <a:spcPct val="100000"/>
              </a:lnSpc>
              <a:buNone/>
            </a:pPr>
            <a:r>
              <a:rPr lang="ru-RU" sz="2200" i="1" dirty="0" smtClean="0"/>
              <a:t>Слайд 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70" y="-9500"/>
            <a:ext cx="2926630" cy="141522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922989" y="-4874157"/>
            <a:ext cx="6233959" cy="6279882"/>
          </a:xfrm>
          <a:prstGeom prst="ellipse">
            <a:avLst/>
          </a:prstGeom>
          <a:gradFill flip="none" rotWithShape="1">
            <a:gsLst>
              <a:gs pos="0">
                <a:srgbClr val="FF3D00"/>
              </a:gs>
              <a:gs pos="100000">
                <a:srgbClr val="FF98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126532" y="179924"/>
            <a:ext cx="3797846" cy="804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ru-RU" sz="2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Обсуждение. Герои.</a:t>
            </a:r>
            <a:endParaRPr lang="ru-RU" sz="28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5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4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2335</TotalTime>
  <Words>893</Words>
  <Application>Microsoft Office PowerPoint</Application>
  <PresentationFormat>Широкоэкранный</PresentationFormat>
  <Paragraphs>112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 Проект «Осмысленный кинопросмотр» киноурок для детей дошкольного и младшего школьного и возраста  ТЕМА «КАК ИСПОЛНЯЮТСЯ ЖЕЛАНИЯ»</vt:lpstr>
      <vt:lpstr>Презентация PowerPoint</vt:lpstr>
      <vt:lpstr>Киноматериал</vt:lpstr>
      <vt:lpstr>Презентация PowerPoint</vt:lpstr>
      <vt:lpstr>1. Создание контекста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Zero Plus</dc:creator>
  <cp:lastModifiedBy>Life&amp;Business</cp:lastModifiedBy>
  <cp:revision>161</cp:revision>
  <dcterms:created xsi:type="dcterms:W3CDTF">2019-04-22T11:10:07Z</dcterms:created>
  <dcterms:modified xsi:type="dcterms:W3CDTF">2021-03-16T09:16:03Z</dcterms:modified>
</cp:coreProperties>
</file>